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499" r:id="rId2"/>
    <p:sldId id="486" r:id="rId3"/>
    <p:sldId id="489" r:id="rId4"/>
    <p:sldId id="490" r:id="rId5"/>
    <p:sldId id="491" r:id="rId6"/>
    <p:sldId id="494" r:id="rId7"/>
    <p:sldId id="492" r:id="rId8"/>
    <p:sldId id="493" r:id="rId9"/>
    <p:sldId id="497" r:id="rId10"/>
    <p:sldId id="498" r:id="rId11"/>
    <p:sldId id="500" r:id="rId12"/>
    <p:sldId id="484" r:id="rId13"/>
    <p:sldId id="488" r:id="rId14"/>
    <p:sldId id="501" r:id="rId15"/>
    <p:sldId id="256" r:id="rId16"/>
    <p:sldId id="363" r:id="rId17"/>
    <p:sldId id="257" r:id="rId18"/>
    <p:sldId id="258" r:id="rId19"/>
    <p:sldId id="314" r:id="rId20"/>
    <p:sldId id="478" r:id="rId21"/>
    <p:sldId id="479" r:id="rId22"/>
    <p:sldId id="481" r:id="rId23"/>
    <p:sldId id="482" r:id="rId24"/>
    <p:sldId id="483" r:id="rId25"/>
    <p:sldId id="367" r:id="rId26"/>
    <p:sldId id="382" r:id="rId27"/>
    <p:sldId id="384" r:id="rId28"/>
    <p:sldId id="385" r:id="rId29"/>
    <p:sldId id="386" r:id="rId30"/>
    <p:sldId id="387" r:id="rId31"/>
    <p:sldId id="449" r:id="rId32"/>
    <p:sldId id="450" r:id="rId33"/>
    <p:sldId id="377" r:id="rId34"/>
    <p:sldId id="317" r:id="rId35"/>
    <p:sldId id="318" r:id="rId36"/>
    <p:sldId id="325" r:id="rId37"/>
    <p:sldId id="319" r:id="rId38"/>
    <p:sldId id="329" r:id="rId39"/>
    <p:sldId id="313" r:id="rId40"/>
    <p:sldId id="315" r:id="rId41"/>
    <p:sldId id="328" r:id="rId42"/>
    <p:sldId id="327" r:id="rId43"/>
    <p:sldId id="467" r:id="rId44"/>
    <p:sldId id="376" r:id="rId45"/>
    <p:sldId id="408" r:id="rId46"/>
    <p:sldId id="339" r:id="rId47"/>
    <p:sldId id="470" r:id="rId48"/>
    <p:sldId id="417" r:id="rId49"/>
    <p:sldId id="469" r:id="rId50"/>
    <p:sldId id="409" r:id="rId51"/>
    <p:sldId id="477" r:id="rId52"/>
    <p:sldId id="413" r:id="rId53"/>
    <p:sldId id="414" r:id="rId54"/>
    <p:sldId id="410" r:id="rId55"/>
    <p:sldId id="459" r:id="rId56"/>
    <p:sldId id="456" r:id="rId57"/>
    <p:sldId id="411" r:id="rId58"/>
    <p:sldId id="416" r:id="rId59"/>
    <p:sldId id="446" r:id="rId60"/>
    <p:sldId id="427" r:id="rId61"/>
    <p:sldId id="433" r:id="rId62"/>
    <p:sldId id="403" r:id="rId63"/>
    <p:sldId id="404" r:id="rId64"/>
    <p:sldId id="405" r:id="rId65"/>
    <p:sldId id="406" r:id="rId66"/>
    <p:sldId id="474" r:id="rId67"/>
    <p:sldId id="473" r:id="rId68"/>
    <p:sldId id="475" r:id="rId69"/>
    <p:sldId id="476" r:id="rId70"/>
    <p:sldId id="437" r:id="rId71"/>
    <p:sldId id="435" r:id="rId72"/>
    <p:sldId id="436" r:id="rId73"/>
    <p:sldId id="401" r:id="rId74"/>
    <p:sldId id="402" r:id="rId75"/>
    <p:sldId id="429" r:id="rId76"/>
    <p:sldId id="461" r:id="rId77"/>
    <p:sldId id="462" r:id="rId78"/>
    <p:sldId id="463" r:id="rId79"/>
    <p:sldId id="472" r:id="rId80"/>
    <p:sldId id="422" r:id="rId81"/>
    <p:sldId id="471" r:id="rId82"/>
    <p:sldId id="454" r:id="rId83"/>
    <p:sldId id="455" r:id="rId84"/>
    <p:sldId id="453" r:id="rId85"/>
    <p:sldId id="432" r:id="rId86"/>
    <p:sldId id="458" r:id="rId87"/>
    <p:sldId id="464" r:id="rId8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105EC5-3685-4CE0-BAE2-AD0FA7444420}">
          <p14:sldIdLst>
            <p14:sldId id="499"/>
            <p14:sldId id="486"/>
            <p14:sldId id="489"/>
            <p14:sldId id="490"/>
            <p14:sldId id="491"/>
            <p14:sldId id="494"/>
            <p14:sldId id="492"/>
            <p14:sldId id="493"/>
            <p14:sldId id="497"/>
            <p14:sldId id="498"/>
            <p14:sldId id="500"/>
            <p14:sldId id="484"/>
            <p14:sldId id="488"/>
            <p14:sldId id="501"/>
            <p14:sldId id="256"/>
          </p14:sldIdLst>
        </p14:section>
        <p14:section name="Introduction" id="{140EAA7F-0C4A-4AC8-BA38-14D837F72AAD}">
          <p14:sldIdLst>
            <p14:sldId id="363"/>
            <p14:sldId id="257"/>
            <p14:sldId id="258"/>
            <p14:sldId id="314"/>
            <p14:sldId id="478"/>
            <p14:sldId id="479"/>
            <p14:sldId id="481"/>
            <p14:sldId id="482"/>
            <p14:sldId id="483"/>
            <p14:sldId id="367"/>
            <p14:sldId id="382"/>
            <p14:sldId id="384"/>
            <p14:sldId id="385"/>
            <p14:sldId id="386"/>
            <p14:sldId id="387"/>
          </p14:sldIdLst>
        </p14:section>
        <p14:section name="Making Digital Archives" id="{8E2ECA3B-1D57-4849-8694-310BBECDB9EC}">
          <p14:sldIdLst>
            <p14:sldId id="449"/>
            <p14:sldId id="450"/>
            <p14:sldId id="377"/>
            <p14:sldId id="317"/>
            <p14:sldId id="318"/>
            <p14:sldId id="325"/>
            <p14:sldId id="319"/>
            <p14:sldId id="329"/>
            <p14:sldId id="313"/>
            <p14:sldId id="315"/>
            <p14:sldId id="328"/>
            <p14:sldId id="327"/>
            <p14:sldId id="467"/>
            <p14:sldId id="376"/>
            <p14:sldId id="408"/>
          </p14:sldIdLst>
        </p14:section>
        <p14:section name="Using Digital Archives" id="{1FF05775-0E23-4B99-88CC-B503DE862755}">
          <p14:sldIdLst>
            <p14:sldId id="339"/>
            <p14:sldId id="470"/>
            <p14:sldId id="417"/>
            <p14:sldId id="469"/>
            <p14:sldId id="409"/>
            <p14:sldId id="477"/>
            <p14:sldId id="413"/>
            <p14:sldId id="414"/>
            <p14:sldId id="410"/>
            <p14:sldId id="459"/>
            <p14:sldId id="456"/>
            <p14:sldId id="411"/>
            <p14:sldId id="416"/>
            <p14:sldId id="446"/>
            <p14:sldId id="427"/>
            <p14:sldId id="433"/>
            <p14:sldId id="403"/>
            <p14:sldId id="404"/>
            <p14:sldId id="405"/>
            <p14:sldId id="406"/>
            <p14:sldId id="474"/>
            <p14:sldId id="473"/>
            <p14:sldId id="475"/>
            <p14:sldId id="476"/>
            <p14:sldId id="437"/>
            <p14:sldId id="435"/>
            <p14:sldId id="436"/>
            <p14:sldId id="401"/>
            <p14:sldId id="402"/>
            <p14:sldId id="429"/>
            <p14:sldId id="461"/>
            <p14:sldId id="462"/>
            <p14:sldId id="463"/>
            <p14:sldId id="472"/>
            <p14:sldId id="422"/>
            <p14:sldId id="471"/>
            <p14:sldId id="454"/>
            <p14:sldId id="455"/>
            <p14:sldId id="453"/>
            <p14:sldId id="432"/>
            <p14:sldId id="458"/>
            <p14:sldId id="46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74" autoAdjust="0"/>
    <p:restoredTop sz="80983" autoAdjust="0"/>
  </p:normalViewPr>
  <p:slideViewPr>
    <p:cSldViewPr snapToGrid="0">
      <p:cViewPr varScale="1">
        <p:scale>
          <a:sx n="88" d="100"/>
          <a:sy n="88" d="100"/>
        </p:scale>
        <p:origin x="84" y="198"/>
      </p:cViewPr>
      <p:guideLst>
        <p:guide orient="horz" pos="2160"/>
        <p:guide pos="3840"/>
      </p:guideLst>
    </p:cSldViewPr>
  </p:slideViewPr>
  <p:notesTextViewPr>
    <p:cViewPr>
      <p:scale>
        <a:sx n="75" d="100"/>
        <a:sy n="75" d="100"/>
      </p:scale>
      <p:origin x="0" y="0"/>
    </p:cViewPr>
  </p:notesTextViewPr>
  <p:notesViewPr>
    <p:cSldViewPr snapToGrid="0">
      <p:cViewPr varScale="1">
        <p:scale>
          <a:sx n="53" d="100"/>
          <a:sy n="53" d="100"/>
        </p:scale>
        <p:origin x="2648"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D4879A-07FE-48F9-8BB3-94B1D231E9F8}"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CA"/>
        </a:p>
      </dgm:t>
    </dgm:pt>
    <dgm:pt modelId="{2CE40FCB-8A38-4028-87BE-D97846432337}">
      <dgm:prSet phldrT="[Text]"/>
      <dgm:spPr/>
      <dgm:t>
        <a:bodyPr/>
        <a:lstStyle/>
        <a:p>
          <a:r>
            <a:rPr lang="en-CA" dirty="0" smtClean="0"/>
            <a:t>Digitized Manuscripts (British Library)</a:t>
          </a:r>
          <a:endParaRPr lang="en-CA" dirty="0"/>
        </a:p>
      </dgm:t>
    </dgm:pt>
    <dgm:pt modelId="{2DF861B7-26AE-4A08-8523-588B1C2DC780}" type="parTrans" cxnId="{FAEECFEA-BC37-4A18-A627-673ABC17380C}">
      <dgm:prSet/>
      <dgm:spPr/>
      <dgm:t>
        <a:bodyPr/>
        <a:lstStyle/>
        <a:p>
          <a:endParaRPr lang="en-CA"/>
        </a:p>
      </dgm:t>
    </dgm:pt>
    <dgm:pt modelId="{3542C0BD-AA1A-4DBC-89A6-4E8D0A224014}" type="sibTrans" cxnId="{FAEECFEA-BC37-4A18-A627-673ABC17380C}">
      <dgm:prSet/>
      <dgm:spPr/>
      <dgm:t>
        <a:bodyPr/>
        <a:lstStyle/>
        <a:p>
          <a:endParaRPr lang="en-CA"/>
        </a:p>
      </dgm:t>
    </dgm:pt>
    <dgm:pt modelId="{C5BBCEB6-AE17-4423-855B-A56E9C910FFF}">
      <dgm:prSet phldrT="[Text]"/>
      <dgm:spPr/>
      <dgm:t>
        <a:bodyPr/>
        <a:lstStyle/>
        <a:p>
          <a:r>
            <a:rPr lang="en-CA" dirty="0" smtClean="0"/>
            <a:t>Sounds</a:t>
          </a:r>
        </a:p>
        <a:p>
          <a:r>
            <a:rPr lang="en-CA" dirty="0" smtClean="0"/>
            <a:t> (British Library)</a:t>
          </a:r>
          <a:endParaRPr lang="en-CA" dirty="0"/>
        </a:p>
      </dgm:t>
    </dgm:pt>
    <dgm:pt modelId="{A55B0B88-D0A6-4211-8011-8A3806A0EB8C}" type="parTrans" cxnId="{6649D95F-20A2-482C-BA24-4488261F2D16}">
      <dgm:prSet/>
      <dgm:spPr/>
      <dgm:t>
        <a:bodyPr/>
        <a:lstStyle/>
        <a:p>
          <a:endParaRPr lang="en-CA"/>
        </a:p>
      </dgm:t>
    </dgm:pt>
    <dgm:pt modelId="{5455AA04-4647-4D44-A295-4DFDB5F87E74}" type="sibTrans" cxnId="{6649D95F-20A2-482C-BA24-4488261F2D16}">
      <dgm:prSet/>
      <dgm:spPr/>
      <dgm:t>
        <a:bodyPr/>
        <a:lstStyle/>
        <a:p>
          <a:endParaRPr lang="en-CA"/>
        </a:p>
      </dgm:t>
    </dgm:pt>
    <dgm:pt modelId="{4865540A-E7BB-4001-AADD-545874452C87}">
      <dgm:prSet phldrT="[Text]"/>
      <dgm:spPr/>
      <dgm:t>
        <a:bodyPr/>
        <a:lstStyle/>
        <a:p>
          <a:r>
            <a:rPr lang="en-CA" dirty="0" smtClean="0"/>
            <a:t>Legal Documents (The National Archives, Public Record Office, Kew, UK)</a:t>
          </a:r>
          <a:endParaRPr lang="en-CA" dirty="0"/>
        </a:p>
      </dgm:t>
    </dgm:pt>
    <dgm:pt modelId="{8E2B65F9-FFD9-4B1D-8B51-9C2910E8B7D9}" type="parTrans" cxnId="{CF62F661-A436-4D83-9885-9FFF70F286BF}">
      <dgm:prSet/>
      <dgm:spPr/>
      <dgm:t>
        <a:bodyPr/>
        <a:lstStyle/>
        <a:p>
          <a:endParaRPr lang="en-CA"/>
        </a:p>
      </dgm:t>
    </dgm:pt>
    <dgm:pt modelId="{FA8F682A-AB09-4220-92C2-1D76548DA29E}" type="sibTrans" cxnId="{CF62F661-A436-4D83-9885-9FFF70F286BF}">
      <dgm:prSet/>
      <dgm:spPr/>
      <dgm:t>
        <a:bodyPr/>
        <a:lstStyle/>
        <a:p>
          <a:endParaRPr lang="en-CA"/>
        </a:p>
      </dgm:t>
    </dgm:pt>
    <dgm:pt modelId="{C74218EE-B947-45AC-8A12-DF60510EBD50}">
      <dgm:prSet/>
      <dgm:spPr/>
      <dgm:t>
        <a:bodyPr/>
        <a:lstStyle/>
        <a:p>
          <a:r>
            <a:rPr lang="en-CA" dirty="0" smtClean="0"/>
            <a:t>Oral Histories (National Archives of Singapore)</a:t>
          </a:r>
          <a:endParaRPr lang="en-CA" dirty="0"/>
        </a:p>
      </dgm:t>
    </dgm:pt>
    <dgm:pt modelId="{C9BF0912-0D49-480F-BA5B-333508CB8937}" type="parTrans" cxnId="{1365A821-F0A4-4760-9FDD-ACDDF187D77A}">
      <dgm:prSet/>
      <dgm:spPr/>
      <dgm:t>
        <a:bodyPr/>
        <a:lstStyle/>
        <a:p>
          <a:endParaRPr lang="en-CA"/>
        </a:p>
      </dgm:t>
    </dgm:pt>
    <dgm:pt modelId="{CA153725-53A0-40EB-A7AB-441050188A06}" type="sibTrans" cxnId="{1365A821-F0A4-4760-9FDD-ACDDF187D77A}">
      <dgm:prSet/>
      <dgm:spPr/>
      <dgm:t>
        <a:bodyPr/>
        <a:lstStyle/>
        <a:p>
          <a:endParaRPr lang="en-CA"/>
        </a:p>
      </dgm:t>
    </dgm:pt>
    <dgm:pt modelId="{659BF048-3F01-48A3-844C-628720DFFD14}">
      <dgm:prSet/>
      <dgm:spPr/>
      <dgm:t>
        <a:bodyPr/>
        <a:lstStyle/>
        <a:p>
          <a:r>
            <a:rPr lang="en-CA" dirty="0" smtClean="0"/>
            <a:t>Books (British Library)</a:t>
          </a:r>
        </a:p>
      </dgm:t>
    </dgm:pt>
    <dgm:pt modelId="{DFEB6802-30CA-4B95-BD1E-93EEF9F156C1}" type="parTrans" cxnId="{2453D6F7-73A0-4700-AB35-A10953F12C2C}">
      <dgm:prSet/>
      <dgm:spPr/>
      <dgm:t>
        <a:bodyPr/>
        <a:lstStyle/>
        <a:p>
          <a:endParaRPr lang="en-CA"/>
        </a:p>
      </dgm:t>
    </dgm:pt>
    <dgm:pt modelId="{15DDCE01-246C-4CE1-8A66-AE9D7C89D487}" type="sibTrans" cxnId="{2453D6F7-73A0-4700-AB35-A10953F12C2C}">
      <dgm:prSet/>
      <dgm:spPr/>
      <dgm:t>
        <a:bodyPr/>
        <a:lstStyle/>
        <a:p>
          <a:endParaRPr lang="en-CA"/>
        </a:p>
      </dgm:t>
    </dgm:pt>
    <dgm:pt modelId="{B5993025-71E9-43EF-B890-D30D18580CB9}">
      <dgm:prSet/>
      <dgm:spPr/>
      <dgm:t>
        <a:bodyPr/>
        <a:lstStyle/>
        <a:p>
          <a:r>
            <a:rPr lang="en-CA" dirty="0" smtClean="0"/>
            <a:t>Video Footage (Getty Images)</a:t>
          </a:r>
          <a:endParaRPr lang="en-CA" dirty="0"/>
        </a:p>
      </dgm:t>
    </dgm:pt>
    <dgm:pt modelId="{AAA40121-CDFE-433E-94FD-C5ABCF4E64D7}" type="parTrans" cxnId="{034E0695-E193-4AE8-AF4B-8FD65DB752B4}">
      <dgm:prSet/>
      <dgm:spPr/>
      <dgm:t>
        <a:bodyPr/>
        <a:lstStyle/>
        <a:p>
          <a:endParaRPr lang="en-CA"/>
        </a:p>
      </dgm:t>
    </dgm:pt>
    <dgm:pt modelId="{F968BC3D-B152-49BA-B484-C6C78B2FAAC0}" type="sibTrans" cxnId="{034E0695-E193-4AE8-AF4B-8FD65DB752B4}">
      <dgm:prSet/>
      <dgm:spPr/>
      <dgm:t>
        <a:bodyPr/>
        <a:lstStyle/>
        <a:p>
          <a:endParaRPr lang="en-CA"/>
        </a:p>
      </dgm:t>
    </dgm:pt>
    <dgm:pt modelId="{2180E0E4-CB2A-4438-ABD6-BAAE5EEFDD0B}">
      <dgm:prSet/>
      <dgm:spPr/>
      <dgm:t>
        <a:bodyPr/>
        <a:lstStyle/>
        <a:p>
          <a:endParaRPr lang="en-CA"/>
        </a:p>
      </dgm:t>
    </dgm:pt>
    <dgm:pt modelId="{26637922-363A-41D8-9440-9AF7CC55B170}" type="parTrans" cxnId="{4693F389-2603-4536-A931-41089DDFA59D}">
      <dgm:prSet/>
      <dgm:spPr/>
      <dgm:t>
        <a:bodyPr/>
        <a:lstStyle/>
        <a:p>
          <a:endParaRPr lang="en-CA"/>
        </a:p>
      </dgm:t>
    </dgm:pt>
    <dgm:pt modelId="{815B14F0-6E7C-46E9-B5F2-387C85CB0D3F}" type="sibTrans" cxnId="{4693F389-2603-4536-A931-41089DDFA59D}">
      <dgm:prSet/>
      <dgm:spPr/>
      <dgm:t>
        <a:bodyPr/>
        <a:lstStyle/>
        <a:p>
          <a:endParaRPr lang="en-CA"/>
        </a:p>
      </dgm:t>
    </dgm:pt>
    <dgm:pt modelId="{8E89EE65-A974-4360-94CC-2E825E130C6B}">
      <dgm:prSet/>
      <dgm:spPr>
        <a:noFill/>
      </dgm:spPr>
      <dgm:t>
        <a:bodyPr/>
        <a:lstStyle/>
        <a:p>
          <a:r>
            <a:rPr lang="en-CA" dirty="0" smtClean="0">
              <a:solidFill>
                <a:schemeClr val="tx1"/>
              </a:solidFill>
            </a:rPr>
            <a:t>Social</a:t>
          </a:r>
          <a:r>
            <a:rPr lang="en-CA" baseline="0" dirty="0" smtClean="0">
              <a:solidFill>
                <a:schemeClr val="tx1"/>
              </a:solidFill>
            </a:rPr>
            <a:t> Media</a:t>
          </a:r>
          <a:endParaRPr lang="en-CA" dirty="0">
            <a:solidFill>
              <a:schemeClr val="tx1"/>
            </a:solidFill>
          </a:endParaRPr>
        </a:p>
      </dgm:t>
    </dgm:pt>
    <dgm:pt modelId="{000AE020-729E-4982-AB68-5038281649EA}" type="parTrans" cxnId="{A4502FB5-F988-4737-839D-7D542808CD20}">
      <dgm:prSet/>
      <dgm:spPr/>
      <dgm:t>
        <a:bodyPr/>
        <a:lstStyle/>
        <a:p>
          <a:endParaRPr lang="en-CA"/>
        </a:p>
      </dgm:t>
    </dgm:pt>
    <dgm:pt modelId="{B0F6E0A6-8FAD-465E-A1FB-2FDC34124A9D}" type="sibTrans" cxnId="{A4502FB5-F988-4737-839D-7D542808CD20}">
      <dgm:prSet/>
      <dgm:spPr/>
      <dgm:t>
        <a:bodyPr/>
        <a:lstStyle/>
        <a:p>
          <a:endParaRPr lang="en-CA"/>
        </a:p>
      </dgm:t>
    </dgm:pt>
    <dgm:pt modelId="{B31E9281-BCDD-497A-8302-719389E62D96}">
      <dgm:prSet/>
      <dgm:spPr/>
      <dgm:t>
        <a:bodyPr/>
        <a:lstStyle/>
        <a:p>
          <a:endParaRPr lang="en-CA"/>
        </a:p>
      </dgm:t>
    </dgm:pt>
    <dgm:pt modelId="{D84D02F4-8834-445F-8384-7FA36B5C128B}" type="parTrans" cxnId="{96F086CD-D510-4125-BF8A-D9FDF3D81402}">
      <dgm:prSet/>
      <dgm:spPr/>
      <dgm:t>
        <a:bodyPr/>
        <a:lstStyle/>
        <a:p>
          <a:endParaRPr lang="en-CA"/>
        </a:p>
      </dgm:t>
    </dgm:pt>
    <dgm:pt modelId="{526E290D-CED6-4B7A-85B5-CDD81800A87B}" type="sibTrans" cxnId="{96F086CD-D510-4125-BF8A-D9FDF3D81402}">
      <dgm:prSet/>
      <dgm:spPr/>
      <dgm:t>
        <a:bodyPr/>
        <a:lstStyle/>
        <a:p>
          <a:endParaRPr lang="en-CA"/>
        </a:p>
      </dgm:t>
    </dgm:pt>
    <dgm:pt modelId="{1AFC62E1-2B87-438C-80C0-441A785E2AF4}" type="pres">
      <dgm:prSet presAssocID="{6ED4879A-07FE-48F9-8BB3-94B1D231E9F8}" presName="Name0" presStyleCnt="0">
        <dgm:presLayoutVars>
          <dgm:chMax/>
          <dgm:chPref/>
          <dgm:dir/>
        </dgm:presLayoutVars>
      </dgm:prSet>
      <dgm:spPr/>
      <dgm:t>
        <a:bodyPr/>
        <a:lstStyle/>
        <a:p>
          <a:endParaRPr lang="en-CA"/>
        </a:p>
      </dgm:t>
    </dgm:pt>
    <dgm:pt modelId="{B7F7F460-B3EA-40AC-A570-9EB4F226DA08}" type="pres">
      <dgm:prSet presAssocID="{2CE40FCB-8A38-4028-87BE-D97846432337}" presName="composite" presStyleCnt="0">
        <dgm:presLayoutVars>
          <dgm:chMax val="1"/>
          <dgm:chPref val="1"/>
        </dgm:presLayoutVars>
      </dgm:prSet>
      <dgm:spPr/>
    </dgm:pt>
    <dgm:pt modelId="{478CADC7-36D7-48CC-BEA4-7079923143D8}" type="pres">
      <dgm:prSet presAssocID="{2CE40FCB-8A38-4028-87BE-D97846432337}" presName="Accent" presStyleLbl="trAlignAcc1" presStyleIdx="0" presStyleCnt="8">
        <dgm:presLayoutVars>
          <dgm:chMax val="0"/>
          <dgm:chPref val="0"/>
        </dgm:presLayoutVars>
      </dgm:prSet>
      <dgm:spPr/>
    </dgm:pt>
    <dgm:pt modelId="{815B5826-4FCF-480C-AC68-7E6C644B9126}" type="pres">
      <dgm:prSet presAssocID="{2CE40FCB-8A38-4028-87BE-D97846432337}" presName="Image" presStyleLbl="alignImgPlace1" presStyleIdx="0" presStyleCnt="8">
        <dgm:presLayoutVars>
          <dgm:chMax val="0"/>
          <dgm:chPref val="0"/>
        </dgm:presLayoutVars>
      </dgm:prSet>
      <dgm:spPr>
        <a:blipFill rotWithShape="1">
          <a:blip xmlns:r="http://schemas.openxmlformats.org/officeDocument/2006/relationships" r:embed="rId1"/>
          <a:stretch>
            <a:fillRect/>
          </a:stretch>
        </a:blipFill>
      </dgm:spPr>
      <dgm:t>
        <a:bodyPr/>
        <a:lstStyle/>
        <a:p>
          <a:endParaRPr lang="en-CA"/>
        </a:p>
      </dgm:t>
    </dgm:pt>
    <dgm:pt modelId="{6BBADFF3-ADB0-4FC1-BE03-70BA0F04C5C3}" type="pres">
      <dgm:prSet presAssocID="{2CE40FCB-8A38-4028-87BE-D97846432337}" presName="ChildComposite" presStyleCnt="0"/>
      <dgm:spPr/>
    </dgm:pt>
    <dgm:pt modelId="{D993AFBE-4319-4E89-8F6A-3AD5B8F581D7}" type="pres">
      <dgm:prSet presAssocID="{2CE40FCB-8A38-4028-87BE-D97846432337}" presName="Child" presStyleLbl="node1" presStyleIdx="0" presStyleCnt="1" custScaleY="183641">
        <dgm:presLayoutVars>
          <dgm:chMax val="0"/>
          <dgm:chPref val="0"/>
          <dgm:bulletEnabled val="1"/>
        </dgm:presLayoutVars>
      </dgm:prSet>
      <dgm:spPr/>
      <dgm:t>
        <a:bodyPr/>
        <a:lstStyle/>
        <a:p>
          <a:endParaRPr lang="en-CA"/>
        </a:p>
      </dgm:t>
    </dgm:pt>
    <dgm:pt modelId="{44DA4DB7-6F7F-4FA3-8C19-377A09A74CBC}" type="pres">
      <dgm:prSet presAssocID="{2CE40FCB-8A38-4028-87BE-D97846432337}" presName="Parent" presStyleLbl="revTx" presStyleIdx="0" presStyleCnt="8">
        <dgm:presLayoutVars>
          <dgm:chMax val="1"/>
          <dgm:chPref val="0"/>
          <dgm:bulletEnabled val="1"/>
        </dgm:presLayoutVars>
      </dgm:prSet>
      <dgm:spPr/>
      <dgm:t>
        <a:bodyPr/>
        <a:lstStyle/>
        <a:p>
          <a:endParaRPr lang="en-CA"/>
        </a:p>
      </dgm:t>
    </dgm:pt>
    <dgm:pt modelId="{06A69AEC-C5C5-4538-91AD-58CC2B2B49A1}" type="pres">
      <dgm:prSet presAssocID="{3542C0BD-AA1A-4DBC-89A6-4E8D0A224014}" presName="sibTrans" presStyleCnt="0"/>
      <dgm:spPr/>
    </dgm:pt>
    <dgm:pt modelId="{A9361C56-2063-41EE-8362-CB3CF96A1EB4}" type="pres">
      <dgm:prSet presAssocID="{C5BBCEB6-AE17-4423-855B-A56E9C910FFF}" presName="composite" presStyleCnt="0">
        <dgm:presLayoutVars>
          <dgm:chMax val="1"/>
          <dgm:chPref val="1"/>
        </dgm:presLayoutVars>
      </dgm:prSet>
      <dgm:spPr/>
    </dgm:pt>
    <dgm:pt modelId="{BD687B7C-7304-45CB-B487-AFE162048C5B}" type="pres">
      <dgm:prSet presAssocID="{C5BBCEB6-AE17-4423-855B-A56E9C910FFF}" presName="Accent" presStyleLbl="trAlignAcc1" presStyleIdx="1" presStyleCnt="8" custLinFactX="21637" custLinFactY="12691" custLinFactNeighborX="100000" custLinFactNeighborY="100000">
        <dgm:presLayoutVars>
          <dgm:chMax val="0"/>
          <dgm:chPref val="0"/>
        </dgm:presLayoutVars>
      </dgm:prSet>
      <dgm:spPr/>
    </dgm:pt>
    <dgm:pt modelId="{D9B6085A-356C-443A-8F61-5972205D5E23}" type="pres">
      <dgm:prSet presAssocID="{C5BBCEB6-AE17-4423-855B-A56E9C910FFF}" presName="Image" presStyleLbl="alignImgPlace1" presStyleIdx="1" presStyleCnt="8" custLinFactX="37161" custLinFactY="71640" custLinFactNeighborX="100000" custLinFactNeighborY="100000">
        <dgm:presLayoutVars>
          <dgm:chMax val="0"/>
          <dgm:chPref val="0"/>
        </dgm:presLayoutVars>
      </dgm:prSet>
      <dgm:spPr>
        <a:blipFill rotWithShape="1">
          <a:blip xmlns:r="http://schemas.openxmlformats.org/officeDocument/2006/relationships" r:embed="rId2"/>
          <a:stretch>
            <a:fillRect/>
          </a:stretch>
        </a:blipFill>
      </dgm:spPr>
      <dgm:t>
        <a:bodyPr/>
        <a:lstStyle/>
        <a:p>
          <a:endParaRPr lang="en-CA"/>
        </a:p>
      </dgm:t>
    </dgm:pt>
    <dgm:pt modelId="{4ED31885-3F03-41BB-BB54-1DB73AACE24D}" type="pres">
      <dgm:prSet presAssocID="{C5BBCEB6-AE17-4423-855B-A56E9C910FFF}" presName="ChildComposite" presStyleCnt="0"/>
      <dgm:spPr/>
    </dgm:pt>
    <dgm:pt modelId="{2170EC6C-79D3-4B60-B9A2-9A9566395FA5}" type="pres">
      <dgm:prSet presAssocID="{C5BBCEB6-AE17-4423-855B-A56E9C910FFF}" presName="Child" presStyleLbl="node1" presStyleIdx="0" presStyleCnt="1" custScaleY="191597">
        <dgm:presLayoutVars>
          <dgm:chMax val="0"/>
          <dgm:chPref val="0"/>
          <dgm:bulletEnabled val="1"/>
        </dgm:presLayoutVars>
      </dgm:prSet>
      <dgm:spPr/>
      <dgm:t>
        <a:bodyPr/>
        <a:lstStyle/>
        <a:p>
          <a:endParaRPr lang="en-CA"/>
        </a:p>
      </dgm:t>
    </dgm:pt>
    <dgm:pt modelId="{560A685D-2791-4BA8-9150-3E656D4BB86D}" type="pres">
      <dgm:prSet presAssocID="{C5BBCEB6-AE17-4423-855B-A56E9C910FFF}" presName="Parent" presStyleLbl="revTx" presStyleIdx="1" presStyleCnt="8" custLinFactX="35758" custLinFactY="200000" custLinFactNeighborX="100000" custLinFactNeighborY="221058">
        <dgm:presLayoutVars>
          <dgm:chMax val="1"/>
          <dgm:chPref val="0"/>
          <dgm:bulletEnabled val="1"/>
        </dgm:presLayoutVars>
      </dgm:prSet>
      <dgm:spPr/>
      <dgm:t>
        <a:bodyPr/>
        <a:lstStyle/>
        <a:p>
          <a:endParaRPr lang="en-CA"/>
        </a:p>
      </dgm:t>
    </dgm:pt>
    <dgm:pt modelId="{829E9230-74E5-49A5-A160-A7B8C9DDC48B}" type="pres">
      <dgm:prSet presAssocID="{5455AA04-4647-4D44-A295-4DFDB5F87E74}" presName="sibTrans" presStyleCnt="0"/>
      <dgm:spPr/>
    </dgm:pt>
    <dgm:pt modelId="{E02F816A-CFC0-4118-A4D4-444F3AAF1038}" type="pres">
      <dgm:prSet presAssocID="{2180E0E4-CB2A-4438-ABD6-BAAE5EEFDD0B}" presName="composite" presStyleCnt="0">
        <dgm:presLayoutVars>
          <dgm:chMax val="1"/>
          <dgm:chPref val="1"/>
        </dgm:presLayoutVars>
      </dgm:prSet>
      <dgm:spPr/>
    </dgm:pt>
    <dgm:pt modelId="{4C7FE4D5-DEF8-4FCE-8956-8B51BDFFBB21}" type="pres">
      <dgm:prSet presAssocID="{2180E0E4-CB2A-4438-ABD6-BAAE5EEFDD0B}" presName="Accent" presStyleLbl="trAlignAcc1" presStyleIdx="2" presStyleCnt="8" custLinFactX="22699" custLinFactY="11423" custLinFactNeighborX="100000" custLinFactNeighborY="100000">
        <dgm:presLayoutVars>
          <dgm:chMax val="0"/>
          <dgm:chPref val="0"/>
        </dgm:presLayoutVars>
      </dgm:prSet>
      <dgm:spPr/>
    </dgm:pt>
    <dgm:pt modelId="{BEFB9F5A-1F8B-4970-A01A-A3CABBF40AF7}" type="pres">
      <dgm:prSet presAssocID="{2180E0E4-CB2A-4438-ABD6-BAAE5EEFDD0B}" presName="Image" presStyleLbl="alignImgPlace1" presStyleIdx="2" presStyleCnt="8" custLinFactX="37313" custLinFactY="73728" custLinFactNeighborX="100000" custLinFactNeighborY="100000">
        <dgm:presLayoutVars>
          <dgm:chMax val="0"/>
          <dgm:chPref val="0"/>
        </dgm:presLayoutVars>
      </dgm:prSet>
      <dgm:spPr>
        <a:blipFill rotWithShape="1">
          <a:blip xmlns:r="http://schemas.openxmlformats.org/officeDocument/2006/relationships" r:embed="rId3"/>
          <a:stretch>
            <a:fillRect/>
          </a:stretch>
        </a:blipFill>
      </dgm:spPr>
      <dgm:t>
        <a:bodyPr/>
        <a:lstStyle/>
        <a:p>
          <a:endParaRPr lang="en-CA"/>
        </a:p>
      </dgm:t>
    </dgm:pt>
    <dgm:pt modelId="{F8C81693-B5CF-42CC-8B7E-CA9A91E43C25}" type="pres">
      <dgm:prSet presAssocID="{2180E0E4-CB2A-4438-ABD6-BAAE5EEFDD0B}" presName="ChildComposite" presStyleCnt="0"/>
      <dgm:spPr/>
    </dgm:pt>
    <dgm:pt modelId="{B857D843-E592-4C1B-ABB2-2D32AA471CFA}" type="pres">
      <dgm:prSet presAssocID="{2180E0E4-CB2A-4438-ABD6-BAAE5EEFDD0B}" presName="Child" presStyleLbl="node1" presStyleIdx="0" presStyleCnt="1" custLinFactX="35156" custLinFactY="300000" custLinFactNeighborX="100000" custLinFactNeighborY="342449">
        <dgm:presLayoutVars>
          <dgm:chMax val="0"/>
          <dgm:chPref val="0"/>
          <dgm:bulletEnabled val="1"/>
        </dgm:presLayoutVars>
      </dgm:prSet>
      <dgm:spPr/>
      <dgm:t>
        <a:bodyPr/>
        <a:lstStyle/>
        <a:p>
          <a:endParaRPr lang="en-CA"/>
        </a:p>
      </dgm:t>
    </dgm:pt>
    <dgm:pt modelId="{82190E70-9FA1-4A18-9499-A9F7491D69D5}" type="pres">
      <dgm:prSet presAssocID="{2180E0E4-CB2A-4438-ABD6-BAAE5EEFDD0B}" presName="Parent" presStyleLbl="revTx" presStyleIdx="2" presStyleCnt="8">
        <dgm:presLayoutVars>
          <dgm:chMax val="1"/>
          <dgm:chPref val="0"/>
          <dgm:bulletEnabled val="1"/>
        </dgm:presLayoutVars>
      </dgm:prSet>
      <dgm:spPr/>
      <dgm:t>
        <a:bodyPr/>
        <a:lstStyle/>
        <a:p>
          <a:endParaRPr lang="en-CA"/>
        </a:p>
      </dgm:t>
    </dgm:pt>
    <dgm:pt modelId="{47D2C957-840A-4AC3-95F4-09B4563F06BC}" type="pres">
      <dgm:prSet presAssocID="{815B14F0-6E7C-46E9-B5F2-387C85CB0D3F}" presName="sibTrans" presStyleCnt="0"/>
      <dgm:spPr/>
    </dgm:pt>
    <dgm:pt modelId="{0CCED964-F580-4598-B459-8652CB97FA7F}" type="pres">
      <dgm:prSet presAssocID="{4865540A-E7BB-4001-AADD-545874452C87}" presName="composite" presStyleCnt="0">
        <dgm:presLayoutVars>
          <dgm:chMax val="1"/>
          <dgm:chPref val="1"/>
        </dgm:presLayoutVars>
      </dgm:prSet>
      <dgm:spPr/>
    </dgm:pt>
    <dgm:pt modelId="{15B33478-BFC2-4FE9-832F-D71F9215D42F}" type="pres">
      <dgm:prSet presAssocID="{4865540A-E7BB-4001-AADD-545874452C87}" presName="Accent" presStyleLbl="trAlignAcc1" presStyleIdx="3" presStyleCnt="8">
        <dgm:presLayoutVars>
          <dgm:chMax val="0"/>
          <dgm:chPref val="0"/>
        </dgm:presLayoutVars>
      </dgm:prSet>
      <dgm:spPr/>
    </dgm:pt>
    <dgm:pt modelId="{F3BD8A45-B53D-4924-9A60-A3E45C6F1257}" type="pres">
      <dgm:prSet presAssocID="{4865540A-E7BB-4001-AADD-545874452C87}" presName="Image" presStyleLbl="alignImgPlace1" presStyleIdx="3" presStyleCnt="8">
        <dgm:presLayoutVars>
          <dgm:chMax val="0"/>
          <dgm:chPref val="0"/>
        </dgm:presLayoutVars>
      </dgm:prSet>
      <dgm:spPr>
        <a:blipFill rotWithShape="1">
          <a:blip xmlns:r="http://schemas.openxmlformats.org/officeDocument/2006/relationships" r:embed="rId4"/>
          <a:stretch>
            <a:fillRect/>
          </a:stretch>
        </a:blipFill>
      </dgm:spPr>
      <dgm:t>
        <a:bodyPr/>
        <a:lstStyle/>
        <a:p>
          <a:endParaRPr lang="en-CA"/>
        </a:p>
      </dgm:t>
    </dgm:pt>
    <dgm:pt modelId="{906BEB48-329E-4846-998A-589E0F37146B}" type="pres">
      <dgm:prSet presAssocID="{4865540A-E7BB-4001-AADD-545874452C87}" presName="ChildComposite" presStyleCnt="0"/>
      <dgm:spPr/>
    </dgm:pt>
    <dgm:pt modelId="{C0D9D829-5C46-4D6E-97C6-05FE5DC53956}" type="pres">
      <dgm:prSet presAssocID="{4865540A-E7BB-4001-AADD-545874452C87}" presName="Child" presStyleLbl="node1" presStyleIdx="0" presStyleCnt="1">
        <dgm:presLayoutVars>
          <dgm:chMax val="0"/>
          <dgm:chPref val="0"/>
          <dgm:bulletEnabled val="1"/>
        </dgm:presLayoutVars>
      </dgm:prSet>
      <dgm:spPr/>
    </dgm:pt>
    <dgm:pt modelId="{5485FFBF-2199-4D81-865B-5AB71A0ECFF5}" type="pres">
      <dgm:prSet presAssocID="{4865540A-E7BB-4001-AADD-545874452C87}" presName="Parent" presStyleLbl="revTx" presStyleIdx="3" presStyleCnt="8">
        <dgm:presLayoutVars>
          <dgm:chMax val="1"/>
          <dgm:chPref val="0"/>
          <dgm:bulletEnabled val="1"/>
        </dgm:presLayoutVars>
      </dgm:prSet>
      <dgm:spPr/>
      <dgm:t>
        <a:bodyPr/>
        <a:lstStyle/>
        <a:p>
          <a:endParaRPr lang="en-CA"/>
        </a:p>
      </dgm:t>
    </dgm:pt>
    <dgm:pt modelId="{4122E653-6C84-4898-BC41-E0570A688856}" type="pres">
      <dgm:prSet presAssocID="{FA8F682A-AB09-4220-92C2-1D76548DA29E}" presName="sibTrans" presStyleCnt="0"/>
      <dgm:spPr/>
    </dgm:pt>
    <dgm:pt modelId="{02B12145-05F2-4573-AAC4-513111C0D04E}" type="pres">
      <dgm:prSet presAssocID="{B5993025-71E9-43EF-B890-D30D18580CB9}" presName="composite" presStyleCnt="0">
        <dgm:presLayoutVars>
          <dgm:chMax val="1"/>
          <dgm:chPref val="1"/>
        </dgm:presLayoutVars>
      </dgm:prSet>
      <dgm:spPr/>
    </dgm:pt>
    <dgm:pt modelId="{2A79B2E1-D440-436D-A626-2C0EB57B2E5E}" type="pres">
      <dgm:prSet presAssocID="{B5993025-71E9-43EF-B890-D30D18580CB9}" presName="Accent" presStyleLbl="trAlignAcc1" presStyleIdx="4" presStyleCnt="8" custLinFactNeighborX="485" custLinFactNeighborY="1501">
        <dgm:presLayoutVars>
          <dgm:chMax val="0"/>
          <dgm:chPref val="0"/>
        </dgm:presLayoutVars>
      </dgm:prSet>
      <dgm:spPr/>
    </dgm:pt>
    <dgm:pt modelId="{4443CFF0-C213-4176-9D23-5471AA50C665}" type="pres">
      <dgm:prSet presAssocID="{B5993025-71E9-43EF-B890-D30D18580CB9}" presName="Image" presStyleLbl="alignImgPlace1" presStyleIdx="4" presStyleCnt="8" custLinFactNeighborX="1359" custLinFactNeighborY="-576">
        <dgm:presLayoutVars>
          <dgm:chMax val="0"/>
          <dgm:chPref val="0"/>
        </dgm:presLayoutVars>
      </dgm:prSet>
      <dgm:spPr>
        <a:blipFill rotWithShape="1">
          <a:blip xmlns:r="http://schemas.openxmlformats.org/officeDocument/2006/relationships" r:embed="rId5"/>
          <a:stretch>
            <a:fillRect/>
          </a:stretch>
        </a:blipFill>
      </dgm:spPr>
      <dgm:t>
        <a:bodyPr/>
        <a:lstStyle/>
        <a:p>
          <a:endParaRPr lang="en-CA"/>
        </a:p>
      </dgm:t>
    </dgm:pt>
    <dgm:pt modelId="{3E6349E1-9856-47A5-855F-1A002C61B4CB}" type="pres">
      <dgm:prSet presAssocID="{B5993025-71E9-43EF-B890-D30D18580CB9}" presName="ChildComposite" presStyleCnt="0"/>
      <dgm:spPr/>
    </dgm:pt>
    <dgm:pt modelId="{5B98BEDF-877B-49E4-B0CD-697B9ED9AFB2}" type="pres">
      <dgm:prSet presAssocID="{B5993025-71E9-43EF-B890-D30D18580CB9}" presName="Child" presStyleLbl="node1" presStyleIdx="0" presStyleCnt="1">
        <dgm:presLayoutVars>
          <dgm:chMax val="0"/>
          <dgm:chPref val="0"/>
          <dgm:bulletEnabled val="1"/>
        </dgm:presLayoutVars>
      </dgm:prSet>
      <dgm:spPr/>
    </dgm:pt>
    <dgm:pt modelId="{53AFD2B9-F1D3-4A3C-86EE-41B44980E4C2}" type="pres">
      <dgm:prSet presAssocID="{B5993025-71E9-43EF-B890-D30D18580CB9}" presName="Parent" presStyleLbl="revTx" presStyleIdx="4" presStyleCnt="8" custLinFactNeighborX="-3055" custLinFactNeighborY="11116">
        <dgm:presLayoutVars>
          <dgm:chMax val="1"/>
          <dgm:chPref val="0"/>
          <dgm:bulletEnabled val="1"/>
        </dgm:presLayoutVars>
      </dgm:prSet>
      <dgm:spPr/>
      <dgm:t>
        <a:bodyPr/>
        <a:lstStyle/>
        <a:p>
          <a:endParaRPr lang="en-CA"/>
        </a:p>
      </dgm:t>
    </dgm:pt>
    <dgm:pt modelId="{1BE7812E-E950-4997-8B28-5E7DF6EF3A73}" type="pres">
      <dgm:prSet presAssocID="{F968BC3D-B152-49BA-B484-C6C78B2FAAC0}" presName="sibTrans" presStyleCnt="0"/>
      <dgm:spPr/>
    </dgm:pt>
    <dgm:pt modelId="{8FFE0218-EBB4-41A5-8D76-57DB33A93807}" type="pres">
      <dgm:prSet presAssocID="{C74218EE-B947-45AC-8A12-DF60510EBD50}" presName="composite" presStyleCnt="0">
        <dgm:presLayoutVars>
          <dgm:chMax val="1"/>
          <dgm:chPref val="1"/>
        </dgm:presLayoutVars>
      </dgm:prSet>
      <dgm:spPr/>
    </dgm:pt>
    <dgm:pt modelId="{235EF607-F613-4CD1-87A3-777C43965119}" type="pres">
      <dgm:prSet presAssocID="{C74218EE-B947-45AC-8A12-DF60510EBD50}" presName="Accent" presStyleLbl="trAlignAcc1" presStyleIdx="5" presStyleCnt="8" custLinFactNeighborX="-441" custLinFactNeighborY="375">
        <dgm:presLayoutVars>
          <dgm:chMax val="0"/>
          <dgm:chPref val="0"/>
        </dgm:presLayoutVars>
      </dgm:prSet>
      <dgm:spPr/>
    </dgm:pt>
    <dgm:pt modelId="{E4B66C1B-8823-44B1-B883-63936ACF862D}" type="pres">
      <dgm:prSet presAssocID="{C74218EE-B947-45AC-8A12-DF60510EBD50}" presName="Image" presStyleLbl="alignImgPlace1" presStyleIdx="5" presStyleCnt="8" custLinFactNeighborX="-1962" custLinFactNeighborY="7502">
        <dgm:presLayoutVars>
          <dgm:chMax val="0"/>
          <dgm:chPref val="0"/>
        </dgm:presLayoutVars>
      </dgm:prSet>
      <dgm:spPr>
        <a:blipFill rotWithShape="1">
          <a:blip xmlns:r="http://schemas.openxmlformats.org/officeDocument/2006/relationships" r:embed="rId6"/>
          <a:stretch>
            <a:fillRect/>
          </a:stretch>
        </a:blipFill>
      </dgm:spPr>
      <dgm:t>
        <a:bodyPr/>
        <a:lstStyle/>
        <a:p>
          <a:endParaRPr lang="en-CA"/>
        </a:p>
      </dgm:t>
    </dgm:pt>
    <dgm:pt modelId="{6689270D-3470-4CC3-ADDC-E83F6EA377E2}" type="pres">
      <dgm:prSet presAssocID="{C74218EE-B947-45AC-8A12-DF60510EBD50}" presName="ChildComposite" presStyleCnt="0"/>
      <dgm:spPr/>
    </dgm:pt>
    <dgm:pt modelId="{431BF39C-6E92-4857-AE43-0EED16AA903B}" type="pres">
      <dgm:prSet presAssocID="{C74218EE-B947-45AC-8A12-DF60510EBD50}" presName="Child" presStyleLbl="node1" presStyleIdx="0" presStyleCnt="1">
        <dgm:presLayoutVars>
          <dgm:chMax val="0"/>
          <dgm:chPref val="0"/>
          <dgm:bulletEnabled val="1"/>
        </dgm:presLayoutVars>
      </dgm:prSet>
      <dgm:spPr/>
    </dgm:pt>
    <dgm:pt modelId="{4C883212-3A80-40CB-A98D-DB25230151E8}" type="pres">
      <dgm:prSet presAssocID="{C74218EE-B947-45AC-8A12-DF60510EBD50}" presName="Parent" presStyleLbl="revTx" presStyleIdx="5" presStyleCnt="8" custLinFactNeighborX="-981" custLinFactNeighborY="18063">
        <dgm:presLayoutVars>
          <dgm:chMax val="1"/>
          <dgm:chPref val="0"/>
          <dgm:bulletEnabled val="1"/>
        </dgm:presLayoutVars>
      </dgm:prSet>
      <dgm:spPr/>
      <dgm:t>
        <a:bodyPr/>
        <a:lstStyle/>
        <a:p>
          <a:endParaRPr lang="en-CA"/>
        </a:p>
      </dgm:t>
    </dgm:pt>
    <dgm:pt modelId="{3E65A45D-607C-4DC1-8F1A-0CD3DDA357E8}" type="pres">
      <dgm:prSet presAssocID="{CA153725-53A0-40EB-A7AB-441050188A06}" presName="sibTrans" presStyleCnt="0"/>
      <dgm:spPr/>
    </dgm:pt>
    <dgm:pt modelId="{C7393EB6-CF72-4D23-B65A-CF8E643CA97E}" type="pres">
      <dgm:prSet presAssocID="{659BF048-3F01-48A3-844C-628720DFFD14}" presName="composite" presStyleCnt="0">
        <dgm:presLayoutVars>
          <dgm:chMax val="1"/>
          <dgm:chPref val="1"/>
        </dgm:presLayoutVars>
      </dgm:prSet>
      <dgm:spPr/>
    </dgm:pt>
    <dgm:pt modelId="{3EDEE99E-9750-4945-A9E9-4171AE5F1836}" type="pres">
      <dgm:prSet presAssocID="{659BF048-3F01-48A3-844C-628720DFFD14}" presName="Accent" presStyleLbl="trAlignAcc1" presStyleIdx="6" presStyleCnt="8" custLinFactX="-21525" custLinFactY="-8487" custLinFactNeighborX="-100000" custLinFactNeighborY="-100000">
        <dgm:presLayoutVars>
          <dgm:chMax val="0"/>
          <dgm:chPref val="0"/>
        </dgm:presLayoutVars>
      </dgm:prSet>
      <dgm:spPr/>
    </dgm:pt>
    <dgm:pt modelId="{C8D8DB58-F7F4-4927-9A13-1C9EDB349C5C}" type="pres">
      <dgm:prSet presAssocID="{659BF048-3F01-48A3-844C-628720DFFD14}" presName="Image" presStyleLbl="alignImgPlace1" presStyleIdx="6" presStyleCnt="8" custLinFactX="-34047" custLinFactY="-66821" custLinFactNeighborX="-100000" custLinFactNeighborY="-100000">
        <dgm:presLayoutVars>
          <dgm:chMax val="0"/>
          <dgm:chPref val="0"/>
        </dgm:presLayoutVars>
      </dgm:prSet>
      <dgm:spPr>
        <a:blipFill rotWithShape="1">
          <a:blip xmlns:r="http://schemas.openxmlformats.org/officeDocument/2006/relationships" r:embed="rId7"/>
          <a:stretch>
            <a:fillRect/>
          </a:stretch>
        </a:blipFill>
      </dgm:spPr>
      <dgm:t>
        <a:bodyPr/>
        <a:lstStyle/>
        <a:p>
          <a:endParaRPr lang="en-CA"/>
        </a:p>
      </dgm:t>
    </dgm:pt>
    <dgm:pt modelId="{B6742046-1E26-47F0-B9FA-4B89AFF4BF69}" type="pres">
      <dgm:prSet presAssocID="{659BF048-3F01-48A3-844C-628720DFFD14}" presName="ChildComposite" presStyleCnt="0"/>
      <dgm:spPr/>
    </dgm:pt>
    <dgm:pt modelId="{1FA74CBE-91D8-4C41-A455-412150D9E0CA}" type="pres">
      <dgm:prSet presAssocID="{659BF048-3F01-48A3-844C-628720DFFD14}" presName="Child" presStyleLbl="node1" presStyleIdx="0" presStyleCnt="1">
        <dgm:presLayoutVars>
          <dgm:chMax val="0"/>
          <dgm:chPref val="0"/>
          <dgm:bulletEnabled val="1"/>
        </dgm:presLayoutVars>
      </dgm:prSet>
      <dgm:spPr/>
    </dgm:pt>
    <dgm:pt modelId="{FBF44AF4-5A82-455A-8CFD-995239EAAFB0}" type="pres">
      <dgm:prSet presAssocID="{659BF048-3F01-48A3-844C-628720DFFD14}" presName="Parent" presStyleLbl="revTx" presStyleIdx="6" presStyleCnt="8" custLinFactX="-35097" custLinFactY="-190072" custLinFactNeighborX="-100000" custLinFactNeighborY="-200000">
        <dgm:presLayoutVars>
          <dgm:chMax val="1"/>
          <dgm:chPref val="0"/>
          <dgm:bulletEnabled val="1"/>
        </dgm:presLayoutVars>
      </dgm:prSet>
      <dgm:spPr/>
      <dgm:t>
        <a:bodyPr/>
        <a:lstStyle/>
        <a:p>
          <a:endParaRPr lang="en-CA"/>
        </a:p>
      </dgm:t>
    </dgm:pt>
    <dgm:pt modelId="{502648AB-FD06-47EF-8C6A-B15EC148E349}" type="pres">
      <dgm:prSet presAssocID="{15DDCE01-246C-4CE1-8A66-AE9D7C89D487}" presName="sibTrans" presStyleCnt="0"/>
      <dgm:spPr/>
    </dgm:pt>
    <dgm:pt modelId="{BD22E4CC-0121-4EA4-A6DE-59C729FD08EC}" type="pres">
      <dgm:prSet presAssocID="{B31E9281-BCDD-497A-8302-719389E62D96}" presName="composite" presStyleCnt="0">
        <dgm:presLayoutVars>
          <dgm:chMax val="1"/>
          <dgm:chPref val="1"/>
        </dgm:presLayoutVars>
      </dgm:prSet>
      <dgm:spPr/>
    </dgm:pt>
    <dgm:pt modelId="{71A63B06-B00D-45A9-A3C8-6309A43485C0}" type="pres">
      <dgm:prSet presAssocID="{B31E9281-BCDD-497A-8302-719389E62D96}" presName="Accent" presStyleLbl="trAlignAcc1" presStyleIdx="7" presStyleCnt="8" custLinFactX="-12548" custLinFactY="-9171" custLinFactNeighborX="-100000" custLinFactNeighborY="-100000">
        <dgm:presLayoutVars>
          <dgm:chMax val="0"/>
          <dgm:chPref val="0"/>
        </dgm:presLayoutVars>
      </dgm:prSet>
      <dgm:spPr/>
    </dgm:pt>
    <dgm:pt modelId="{26369C17-8F12-4881-BE58-120FFC4A32C0}" type="pres">
      <dgm:prSet presAssocID="{B31E9281-BCDD-497A-8302-719389E62D96}" presName="Image" presStyleLbl="alignImgPlace1" presStyleIdx="7" presStyleCnt="8" custLinFactX="-25053" custLinFactY="-67956" custLinFactNeighborX="-100000" custLinFactNeighborY="-100000">
        <dgm:presLayoutVars>
          <dgm:chMax val="0"/>
          <dgm:chPref val="0"/>
        </dgm:presLayoutVars>
      </dgm:prSet>
      <dgm:spPr>
        <a:blipFill rotWithShape="1">
          <a:blip xmlns:r="http://schemas.openxmlformats.org/officeDocument/2006/relationships" r:embed="rId8"/>
          <a:stretch>
            <a:fillRect/>
          </a:stretch>
        </a:blipFill>
      </dgm:spPr>
      <dgm:t>
        <a:bodyPr/>
        <a:lstStyle/>
        <a:p>
          <a:endParaRPr lang="en-CA"/>
        </a:p>
      </dgm:t>
    </dgm:pt>
    <dgm:pt modelId="{A462888D-8BB4-4FB6-A629-3CDDD3A4F339}" type="pres">
      <dgm:prSet presAssocID="{B31E9281-BCDD-497A-8302-719389E62D96}" presName="ChildComposite" presStyleCnt="0"/>
      <dgm:spPr/>
    </dgm:pt>
    <dgm:pt modelId="{D4E127E4-6442-4123-9AAE-CA419C0264A5}" type="pres">
      <dgm:prSet presAssocID="{B31E9281-BCDD-497A-8302-719389E62D96}" presName="Child" presStyleLbl="node1" presStyleIdx="0" presStyleCnt="1" custLinFactX="-3310947" custLinFactY="-3940844" custLinFactNeighborX="-3400000" custLinFactNeighborY="-4000000">
        <dgm:presLayoutVars>
          <dgm:chMax val="0"/>
          <dgm:chPref val="0"/>
          <dgm:bulletEnabled val="1"/>
        </dgm:presLayoutVars>
      </dgm:prSet>
      <dgm:spPr/>
      <dgm:t>
        <a:bodyPr/>
        <a:lstStyle/>
        <a:p>
          <a:endParaRPr lang="en-CA"/>
        </a:p>
      </dgm:t>
    </dgm:pt>
    <dgm:pt modelId="{844CF6E8-49D4-4EEC-8857-5E70030D1909}" type="pres">
      <dgm:prSet presAssocID="{B31E9281-BCDD-497A-8302-719389E62D96}" presName="Parent" presStyleLbl="revTx" presStyleIdx="7" presStyleCnt="8">
        <dgm:presLayoutVars>
          <dgm:chMax val="1"/>
          <dgm:chPref val="0"/>
          <dgm:bulletEnabled val="1"/>
        </dgm:presLayoutVars>
      </dgm:prSet>
      <dgm:spPr/>
      <dgm:t>
        <a:bodyPr/>
        <a:lstStyle/>
        <a:p>
          <a:endParaRPr lang="en-CA"/>
        </a:p>
      </dgm:t>
    </dgm:pt>
  </dgm:ptLst>
  <dgm:cxnLst>
    <dgm:cxn modelId="{1365A821-F0A4-4760-9FDD-ACDDF187D77A}" srcId="{6ED4879A-07FE-48F9-8BB3-94B1D231E9F8}" destId="{C74218EE-B947-45AC-8A12-DF60510EBD50}" srcOrd="5" destOrd="0" parTransId="{C9BF0912-0D49-480F-BA5B-333508CB8937}" sibTransId="{CA153725-53A0-40EB-A7AB-441050188A06}"/>
    <dgm:cxn modelId="{CF62F661-A436-4D83-9885-9FFF70F286BF}" srcId="{6ED4879A-07FE-48F9-8BB3-94B1D231E9F8}" destId="{4865540A-E7BB-4001-AADD-545874452C87}" srcOrd="3" destOrd="0" parTransId="{8E2B65F9-FFD9-4B1D-8B51-9C2910E8B7D9}" sibTransId="{FA8F682A-AB09-4220-92C2-1D76548DA29E}"/>
    <dgm:cxn modelId="{61D64BCE-1011-40AC-A27B-A69B9EC60CBE}" type="presOf" srcId="{C74218EE-B947-45AC-8A12-DF60510EBD50}" destId="{4C883212-3A80-40CB-A98D-DB25230151E8}" srcOrd="0" destOrd="0" presId="urn:microsoft.com/office/officeart/2008/layout/CaptionedPictures"/>
    <dgm:cxn modelId="{37F2D961-9011-41D3-B938-4817BF460E83}" type="presOf" srcId="{B5993025-71E9-43EF-B890-D30D18580CB9}" destId="{53AFD2B9-F1D3-4A3C-86EE-41B44980E4C2}" srcOrd="0" destOrd="0" presId="urn:microsoft.com/office/officeart/2008/layout/CaptionedPictures"/>
    <dgm:cxn modelId="{0CF34FF5-AE19-4B3D-BC45-BED6C13C0DC1}" type="presOf" srcId="{4865540A-E7BB-4001-AADD-545874452C87}" destId="{5485FFBF-2199-4D81-865B-5AB71A0ECFF5}" srcOrd="0" destOrd="0" presId="urn:microsoft.com/office/officeart/2008/layout/CaptionedPictures"/>
    <dgm:cxn modelId="{2453D6F7-73A0-4700-AB35-A10953F12C2C}" srcId="{6ED4879A-07FE-48F9-8BB3-94B1D231E9F8}" destId="{659BF048-3F01-48A3-844C-628720DFFD14}" srcOrd="6" destOrd="0" parTransId="{DFEB6802-30CA-4B95-BD1E-93EEF9F156C1}" sibTransId="{15DDCE01-246C-4CE1-8A66-AE9D7C89D487}"/>
    <dgm:cxn modelId="{A4502FB5-F988-4737-839D-7D542808CD20}" srcId="{2180E0E4-CB2A-4438-ABD6-BAAE5EEFDD0B}" destId="{8E89EE65-A974-4360-94CC-2E825E130C6B}" srcOrd="0" destOrd="0" parTransId="{000AE020-729E-4982-AB68-5038281649EA}" sibTransId="{B0F6E0A6-8FAD-465E-A1FB-2FDC34124A9D}"/>
    <dgm:cxn modelId="{6649D95F-20A2-482C-BA24-4488261F2D16}" srcId="{6ED4879A-07FE-48F9-8BB3-94B1D231E9F8}" destId="{C5BBCEB6-AE17-4423-855B-A56E9C910FFF}" srcOrd="1" destOrd="0" parTransId="{A55B0B88-D0A6-4211-8011-8A3806A0EB8C}" sibTransId="{5455AA04-4647-4D44-A295-4DFDB5F87E74}"/>
    <dgm:cxn modelId="{CAC6FAE5-5E65-466F-A2EC-88A586B429E6}" type="presOf" srcId="{2180E0E4-CB2A-4438-ABD6-BAAE5EEFDD0B}" destId="{82190E70-9FA1-4A18-9499-A9F7491D69D5}" srcOrd="0" destOrd="0" presId="urn:microsoft.com/office/officeart/2008/layout/CaptionedPictures"/>
    <dgm:cxn modelId="{AB1FF4AC-11D9-448A-8E74-375AD05A15E5}" type="presOf" srcId="{659BF048-3F01-48A3-844C-628720DFFD14}" destId="{FBF44AF4-5A82-455A-8CFD-995239EAAFB0}" srcOrd="0" destOrd="0" presId="urn:microsoft.com/office/officeart/2008/layout/CaptionedPictures"/>
    <dgm:cxn modelId="{364E699E-D34C-477F-AFBE-C5A20CB9E51E}" type="presOf" srcId="{B31E9281-BCDD-497A-8302-719389E62D96}" destId="{844CF6E8-49D4-4EEC-8857-5E70030D1909}" srcOrd="0" destOrd="0" presId="urn:microsoft.com/office/officeart/2008/layout/CaptionedPictures"/>
    <dgm:cxn modelId="{86D3AB05-11B5-49A0-B524-4BF926F9EE7C}" type="presOf" srcId="{6ED4879A-07FE-48F9-8BB3-94B1D231E9F8}" destId="{1AFC62E1-2B87-438C-80C0-441A785E2AF4}" srcOrd="0" destOrd="0" presId="urn:microsoft.com/office/officeart/2008/layout/CaptionedPictures"/>
    <dgm:cxn modelId="{96F086CD-D510-4125-BF8A-D9FDF3D81402}" srcId="{6ED4879A-07FE-48F9-8BB3-94B1D231E9F8}" destId="{B31E9281-BCDD-497A-8302-719389E62D96}" srcOrd="7" destOrd="0" parTransId="{D84D02F4-8834-445F-8384-7FA36B5C128B}" sibTransId="{526E290D-CED6-4B7A-85B5-CDD81800A87B}"/>
    <dgm:cxn modelId="{265C76EE-3253-4023-B3B1-F9D20337911F}" type="presOf" srcId="{C5BBCEB6-AE17-4423-855B-A56E9C910FFF}" destId="{560A685D-2791-4BA8-9150-3E656D4BB86D}" srcOrd="0" destOrd="0" presId="urn:microsoft.com/office/officeart/2008/layout/CaptionedPictures"/>
    <dgm:cxn modelId="{4693F389-2603-4536-A931-41089DDFA59D}" srcId="{6ED4879A-07FE-48F9-8BB3-94B1D231E9F8}" destId="{2180E0E4-CB2A-4438-ABD6-BAAE5EEFDD0B}" srcOrd="2" destOrd="0" parTransId="{26637922-363A-41D8-9440-9AF7CC55B170}" sibTransId="{815B14F0-6E7C-46E9-B5F2-387C85CB0D3F}"/>
    <dgm:cxn modelId="{034E0695-E193-4AE8-AF4B-8FD65DB752B4}" srcId="{6ED4879A-07FE-48F9-8BB3-94B1D231E9F8}" destId="{B5993025-71E9-43EF-B890-D30D18580CB9}" srcOrd="4" destOrd="0" parTransId="{AAA40121-CDFE-433E-94FD-C5ABCF4E64D7}" sibTransId="{F968BC3D-B152-49BA-B484-C6C78B2FAAC0}"/>
    <dgm:cxn modelId="{FAEECFEA-BC37-4A18-A627-673ABC17380C}" srcId="{6ED4879A-07FE-48F9-8BB3-94B1D231E9F8}" destId="{2CE40FCB-8A38-4028-87BE-D97846432337}" srcOrd="0" destOrd="0" parTransId="{2DF861B7-26AE-4A08-8523-588B1C2DC780}" sibTransId="{3542C0BD-AA1A-4DBC-89A6-4E8D0A224014}"/>
    <dgm:cxn modelId="{C0BEE1FB-3AE7-40CA-A97D-DDE960445FFB}" type="presOf" srcId="{8E89EE65-A974-4360-94CC-2E825E130C6B}" destId="{B857D843-E592-4C1B-ABB2-2D32AA471CFA}" srcOrd="0" destOrd="0" presId="urn:microsoft.com/office/officeart/2008/layout/CaptionedPictures"/>
    <dgm:cxn modelId="{583296AE-5367-45CE-91A7-042FD73F29F4}" type="presOf" srcId="{2CE40FCB-8A38-4028-87BE-D97846432337}" destId="{44DA4DB7-6F7F-4FA3-8C19-377A09A74CBC}" srcOrd="0" destOrd="0" presId="urn:microsoft.com/office/officeart/2008/layout/CaptionedPictures"/>
    <dgm:cxn modelId="{CCEEE86A-F1CA-42CE-97D6-4770ACF53241}" type="presParOf" srcId="{1AFC62E1-2B87-438C-80C0-441A785E2AF4}" destId="{B7F7F460-B3EA-40AC-A570-9EB4F226DA08}" srcOrd="0" destOrd="0" presId="urn:microsoft.com/office/officeart/2008/layout/CaptionedPictures"/>
    <dgm:cxn modelId="{1BB62702-6B1C-4459-B791-25AECE1C6D55}" type="presParOf" srcId="{B7F7F460-B3EA-40AC-A570-9EB4F226DA08}" destId="{478CADC7-36D7-48CC-BEA4-7079923143D8}" srcOrd="0" destOrd="0" presId="urn:microsoft.com/office/officeart/2008/layout/CaptionedPictures"/>
    <dgm:cxn modelId="{7FDBD4BF-FC44-401A-9C2F-CE81BDC24B51}" type="presParOf" srcId="{B7F7F460-B3EA-40AC-A570-9EB4F226DA08}" destId="{815B5826-4FCF-480C-AC68-7E6C644B9126}" srcOrd="1" destOrd="0" presId="urn:microsoft.com/office/officeart/2008/layout/CaptionedPictures"/>
    <dgm:cxn modelId="{41DD6978-42DC-4CA7-BB7A-B360AD683A93}" type="presParOf" srcId="{B7F7F460-B3EA-40AC-A570-9EB4F226DA08}" destId="{6BBADFF3-ADB0-4FC1-BE03-70BA0F04C5C3}" srcOrd="2" destOrd="0" presId="urn:microsoft.com/office/officeart/2008/layout/CaptionedPictures"/>
    <dgm:cxn modelId="{96960700-D737-4F11-8697-97BE7661717B}" type="presParOf" srcId="{6BBADFF3-ADB0-4FC1-BE03-70BA0F04C5C3}" destId="{D993AFBE-4319-4E89-8F6A-3AD5B8F581D7}" srcOrd="0" destOrd="0" presId="urn:microsoft.com/office/officeart/2008/layout/CaptionedPictures"/>
    <dgm:cxn modelId="{47A8D206-6813-4403-A3E2-8A1CC7D43956}" type="presParOf" srcId="{6BBADFF3-ADB0-4FC1-BE03-70BA0F04C5C3}" destId="{44DA4DB7-6F7F-4FA3-8C19-377A09A74CBC}" srcOrd="1" destOrd="0" presId="urn:microsoft.com/office/officeart/2008/layout/CaptionedPictures"/>
    <dgm:cxn modelId="{9CFC4C0D-A3D3-4E58-BF40-E852AB778705}" type="presParOf" srcId="{1AFC62E1-2B87-438C-80C0-441A785E2AF4}" destId="{06A69AEC-C5C5-4538-91AD-58CC2B2B49A1}" srcOrd="1" destOrd="0" presId="urn:microsoft.com/office/officeart/2008/layout/CaptionedPictures"/>
    <dgm:cxn modelId="{1BAE19B7-91D7-42DB-8B09-76D2D3C7E098}" type="presParOf" srcId="{1AFC62E1-2B87-438C-80C0-441A785E2AF4}" destId="{A9361C56-2063-41EE-8362-CB3CF96A1EB4}" srcOrd="2" destOrd="0" presId="urn:microsoft.com/office/officeart/2008/layout/CaptionedPictures"/>
    <dgm:cxn modelId="{7AFB7E16-C514-4F23-A960-2C9CE14841F0}" type="presParOf" srcId="{A9361C56-2063-41EE-8362-CB3CF96A1EB4}" destId="{BD687B7C-7304-45CB-B487-AFE162048C5B}" srcOrd="0" destOrd="0" presId="urn:microsoft.com/office/officeart/2008/layout/CaptionedPictures"/>
    <dgm:cxn modelId="{83C0976F-5211-4450-91D1-616EE199351A}" type="presParOf" srcId="{A9361C56-2063-41EE-8362-CB3CF96A1EB4}" destId="{D9B6085A-356C-443A-8F61-5972205D5E23}" srcOrd="1" destOrd="0" presId="urn:microsoft.com/office/officeart/2008/layout/CaptionedPictures"/>
    <dgm:cxn modelId="{B8FA7A88-59A6-4C2B-844B-6A98DB278459}" type="presParOf" srcId="{A9361C56-2063-41EE-8362-CB3CF96A1EB4}" destId="{4ED31885-3F03-41BB-BB54-1DB73AACE24D}" srcOrd="2" destOrd="0" presId="urn:microsoft.com/office/officeart/2008/layout/CaptionedPictures"/>
    <dgm:cxn modelId="{1BA02E1A-4F8C-427A-B15E-3C959F1BB415}" type="presParOf" srcId="{4ED31885-3F03-41BB-BB54-1DB73AACE24D}" destId="{2170EC6C-79D3-4B60-B9A2-9A9566395FA5}" srcOrd="0" destOrd="0" presId="urn:microsoft.com/office/officeart/2008/layout/CaptionedPictures"/>
    <dgm:cxn modelId="{E2813EDE-5EB8-4A36-B991-F58B784E6BD3}" type="presParOf" srcId="{4ED31885-3F03-41BB-BB54-1DB73AACE24D}" destId="{560A685D-2791-4BA8-9150-3E656D4BB86D}" srcOrd="1" destOrd="0" presId="urn:microsoft.com/office/officeart/2008/layout/CaptionedPictures"/>
    <dgm:cxn modelId="{520012E1-5C84-4C95-85CD-CCEB4B6AB88B}" type="presParOf" srcId="{1AFC62E1-2B87-438C-80C0-441A785E2AF4}" destId="{829E9230-74E5-49A5-A160-A7B8C9DDC48B}" srcOrd="3" destOrd="0" presId="urn:microsoft.com/office/officeart/2008/layout/CaptionedPictures"/>
    <dgm:cxn modelId="{F725A80A-0398-493D-ACD8-08CBF78C6140}" type="presParOf" srcId="{1AFC62E1-2B87-438C-80C0-441A785E2AF4}" destId="{E02F816A-CFC0-4118-A4D4-444F3AAF1038}" srcOrd="4" destOrd="0" presId="urn:microsoft.com/office/officeart/2008/layout/CaptionedPictures"/>
    <dgm:cxn modelId="{7328A15A-D53A-43FD-A1B4-6024D74C9378}" type="presParOf" srcId="{E02F816A-CFC0-4118-A4D4-444F3AAF1038}" destId="{4C7FE4D5-DEF8-4FCE-8956-8B51BDFFBB21}" srcOrd="0" destOrd="0" presId="urn:microsoft.com/office/officeart/2008/layout/CaptionedPictures"/>
    <dgm:cxn modelId="{F4683010-4F65-4E81-9FCA-81FADFC9E623}" type="presParOf" srcId="{E02F816A-CFC0-4118-A4D4-444F3AAF1038}" destId="{BEFB9F5A-1F8B-4970-A01A-A3CABBF40AF7}" srcOrd="1" destOrd="0" presId="urn:microsoft.com/office/officeart/2008/layout/CaptionedPictures"/>
    <dgm:cxn modelId="{61AE19BF-9FD3-417A-9182-B979ACF6A7D8}" type="presParOf" srcId="{E02F816A-CFC0-4118-A4D4-444F3AAF1038}" destId="{F8C81693-B5CF-42CC-8B7E-CA9A91E43C25}" srcOrd="2" destOrd="0" presId="urn:microsoft.com/office/officeart/2008/layout/CaptionedPictures"/>
    <dgm:cxn modelId="{3FA86CDB-4C23-4B8F-9191-11E7BE7951EC}" type="presParOf" srcId="{F8C81693-B5CF-42CC-8B7E-CA9A91E43C25}" destId="{B857D843-E592-4C1B-ABB2-2D32AA471CFA}" srcOrd="0" destOrd="0" presId="urn:microsoft.com/office/officeart/2008/layout/CaptionedPictures"/>
    <dgm:cxn modelId="{235A3B11-BC2F-4E32-BC0A-8B0258928198}" type="presParOf" srcId="{F8C81693-B5CF-42CC-8B7E-CA9A91E43C25}" destId="{82190E70-9FA1-4A18-9499-A9F7491D69D5}" srcOrd="1" destOrd="0" presId="urn:microsoft.com/office/officeart/2008/layout/CaptionedPictures"/>
    <dgm:cxn modelId="{EEE9067F-EBB9-4100-9505-AD558098368B}" type="presParOf" srcId="{1AFC62E1-2B87-438C-80C0-441A785E2AF4}" destId="{47D2C957-840A-4AC3-95F4-09B4563F06BC}" srcOrd="5" destOrd="0" presId="urn:microsoft.com/office/officeart/2008/layout/CaptionedPictures"/>
    <dgm:cxn modelId="{69499594-1D97-4AC5-829F-5DC8DF539E30}" type="presParOf" srcId="{1AFC62E1-2B87-438C-80C0-441A785E2AF4}" destId="{0CCED964-F580-4598-B459-8652CB97FA7F}" srcOrd="6" destOrd="0" presId="urn:microsoft.com/office/officeart/2008/layout/CaptionedPictures"/>
    <dgm:cxn modelId="{8E1DFE84-5AF8-45E5-B9CE-76EBCFB49D69}" type="presParOf" srcId="{0CCED964-F580-4598-B459-8652CB97FA7F}" destId="{15B33478-BFC2-4FE9-832F-D71F9215D42F}" srcOrd="0" destOrd="0" presId="urn:microsoft.com/office/officeart/2008/layout/CaptionedPictures"/>
    <dgm:cxn modelId="{6DA3AA5F-8709-4E5C-89B6-E1ED8D404673}" type="presParOf" srcId="{0CCED964-F580-4598-B459-8652CB97FA7F}" destId="{F3BD8A45-B53D-4924-9A60-A3E45C6F1257}" srcOrd="1" destOrd="0" presId="urn:microsoft.com/office/officeart/2008/layout/CaptionedPictures"/>
    <dgm:cxn modelId="{C0BBC37A-84BA-4E4F-B46F-BB2F80D05E3B}" type="presParOf" srcId="{0CCED964-F580-4598-B459-8652CB97FA7F}" destId="{906BEB48-329E-4846-998A-589E0F37146B}" srcOrd="2" destOrd="0" presId="urn:microsoft.com/office/officeart/2008/layout/CaptionedPictures"/>
    <dgm:cxn modelId="{383B82DA-3042-4944-ADD7-5DD82077EE5B}" type="presParOf" srcId="{906BEB48-329E-4846-998A-589E0F37146B}" destId="{C0D9D829-5C46-4D6E-97C6-05FE5DC53956}" srcOrd="0" destOrd="0" presId="urn:microsoft.com/office/officeart/2008/layout/CaptionedPictures"/>
    <dgm:cxn modelId="{ABB2C79F-78CE-449C-8406-2F49CE2A3B3D}" type="presParOf" srcId="{906BEB48-329E-4846-998A-589E0F37146B}" destId="{5485FFBF-2199-4D81-865B-5AB71A0ECFF5}" srcOrd="1" destOrd="0" presId="urn:microsoft.com/office/officeart/2008/layout/CaptionedPictures"/>
    <dgm:cxn modelId="{613EFDF2-0CCA-468A-B5B2-139CF5B7D15E}" type="presParOf" srcId="{1AFC62E1-2B87-438C-80C0-441A785E2AF4}" destId="{4122E653-6C84-4898-BC41-E0570A688856}" srcOrd="7" destOrd="0" presId="urn:microsoft.com/office/officeart/2008/layout/CaptionedPictures"/>
    <dgm:cxn modelId="{826556BE-9DB0-4710-BB1A-C103416F3B51}" type="presParOf" srcId="{1AFC62E1-2B87-438C-80C0-441A785E2AF4}" destId="{02B12145-05F2-4573-AAC4-513111C0D04E}" srcOrd="8" destOrd="0" presId="urn:microsoft.com/office/officeart/2008/layout/CaptionedPictures"/>
    <dgm:cxn modelId="{2394AD5D-82B5-45C4-9A6D-3A81A3D0D696}" type="presParOf" srcId="{02B12145-05F2-4573-AAC4-513111C0D04E}" destId="{2A79B2E1-D440-436D-A626-2C0EB57B2E5E}" srcOrd="0" destOrd="0" presId="urn:microsoft.com/office/officeart/2008/layout/CaptionedPictures"/>
    <dgm:cxn modelId="{ED7F8B17-CA8E-4753-9AA3-90A58A06EC3B}" type="presParOf" srcId="{02B12145-05F2-4573-AAC4-513111C0D04E}" destId="{4443CFF0-C213-4176-9D23-5471AA50C665}" srcOrd="1" destOrd="0" presId="urn:microsoft.com/office/officeart/2008/layout/CaptionedPictures"/>
    <dgm:cxn modelId="{69FEBDFB-DC0B-483A-9252-4F85D09F7A81}" type="presParOf" srcId="{02B12145-05F2-4573-AAC4-513111C0D04E}" destId="{3E6349E1-9856-47A5-855F-1A002C61B4CB}" srcOrd="2" destOrd="0" presId="urn:microsoft.com/office/officeart/2008/layout/CaptionedPictures"/>
    <dgm:cxn modelId="{2323F5CD-1AC0-452C-8E1C-EAC12F9D77C7}" type="presParOf" srcId="{3E6349E1-9856-47A5-855F-1A002C61B4CB}" destId="{5B98BEDF-877B-49E4-B0CD-697B9ED9AFB2}" srcOrd="0" destOrd="0" presId="urn:microsoft.com/office/officeart/2008/layout/CaptionedPictures"/>
    <dgm:cxn modelId="{7F1D258F-036B-4217-9FF6-39BB3F6D1764}" type="presParOf" srcId="{3E6349E1-9856-47A5-855F-1A002C61B4CB}" destId="{53AFD2B9-F1D3-4A3C-86EE-41B44980E4C2}" srcOrd="1" destOrd="0" presId="urn:microsoft.com/office/officeart/2008/layout/CaptionedPictures"/>
    <dgm:cxn modelId="{AFF9E24B-323B-4FFB-9DC5-B661825FE867}" type="presParOf" srcId="{1AFC62E1-2B87-438C-80C0-441A785E2AF4}" destId="{1BE7812E-E950-4997-8B28-5E7DF6EF3A73}" srcOrd="9" destOrd="0" presId="urn:microsoft.com/office/officeart/2008/layout/CaptionedPictures"/>
    <dgm:cxn modelId="{403B7563-1423-4B51-9C98-D1EC858C5C8A}" type="presParOf" srcId="{1AFC62E1-2B87-438C-80C0-441A785E2AF4}" destId="{8FFE0218-EBB4-41A5-8D76-57DB33A93807}" srcOrd="10" destOrd="0" presId="urn:microsoft.com/office/officeart/2008/layout/CaptionedPictures"/>
    <dgm:cxn modelId="{D32656D9-90B5-460A-BD70-FFE863129AF1}" type="presParOf" srcId="{8FFE0218-EBB4-41A5-8D76-57DB33A93807}" destId="{235EF607-F613-4CD1-87A3-777C43965119}" srcOrd="0" destOrd="0" presId="urn:microsoft.com/office/officeart/2008/layout/CaptionedPictures"/>
    <dgm:cxn modelId="{5728F2B5-6FF7-4C8B-9635-D128D7EA5495}" type="presParOf" srcId="{8FFE0218-EBB4-41A5-8D76-57DB33A93807}" destId="{E4B66C1B-8823-44B1-B883-63936ACF862D}" srcOrd="1" destOrd="0" presId="urn:microsoft.com/office/officeart/2008/layout/CaptionedPictures"/>
    <dgm:cxn modelId="{FB767FCC-2CE6-45A8-B70D-7D3771D7BFEB}" type="presParOf" srcId="{8FFE0218-EBB4-41A5-8D76-57DB33A93807}" destId="{6689270D-3470-4CC3-ADDC-E83F6EA377E2}" srcOrd="2" destOrd="0" presId="urn:microsoft.com/office/officeart/2008/layout/CaptionedPictures"/>
    <dgm:cxn modelId="{AB837947-556C-483A-845B-40376C2E9E97}" type="presParOf" srcId="{6689270D-3470-4CC3-ADDC-E83F6EA377E2}" destId="{431BF39C-6E92-4857-AE43-0EED16AA903B}" srcOrd="0" destOrd="0" presId="urn:microsoft.com/office/officeart/2008/layout/CaptionedPictures"/>
    <dgm:cxn modelId="{78BAC2FF-9C51-4667-B275-21AC548BCDEF}" type="presParOf" srcId="{6689270D-3470-4CC3-ADDC-E83F6EA377E2}" destId="{4C883212-3A80-40CB-A98D-DB25230151E8}" srcOrd="1" destOrd="0" presId="urn:microsoft.com/office/officeart/2008/layout/CaptionedPictures"/>
    <dgm:cxn modelId="{DAD360DA-ED16-44AC-90DF-466CF7B0CC32}" type="presParOf" srcId="{1AFC62E1-2B87-438C-80C0-441A785E2AF4}" destId="{3E65A45D-607C-4DC1-8F1A-0CD3DDA357E8}" srcOrd="11" destOrd="0" presId="urn:microsoft.com/office/officeart/2008/layout/CaptionedPictures"/>
    <dgm:cxn modelId="{96E14507-717D-455F-9D57-3A525411A4EC}" type="presParOf" srcId="{1AFC62E1-2B87-438C-80C0-441A785E2AF4}" destId="{C7393EB6-CF72-4D23-B65A-CF8E643CA97E}" srcOrd="12" destOrd="0" presId="urn:microsoft.com/office/officeart/2008/layout/CaptionedPictures"/>
    <dgm:cxn modelId="{068D0FC4-A128-401A-865A-2FA37B32684F}" type="presParOf" srcId="{C7393EB6-CF72-4D23-B65A-CF8E643CA97E}" destId="{3EDEE99E-9750-4945-A9E9-4171AE5F1836}" srcOrd="0" destOrd="0" presId="urn:microsoft.com/office/officeart/2008/layout/CaptionedPictures"/>
    <dgm:cxn modelId="{0F760CA5-7020-4093-A42C-BE75DE9C2C43}" type="presParOf" srcId="{C7393EB6-CF72-4D23-B65A-CF8E643CA97E}" destId="{C8D8DB58-F7F4-4927-9A13-1C9EDB349C5C}" srcOrd="1" destOrd="0" presId="urn:microsoft.com/office/officeart/2008/layout/CaptionedPictures"/>
    <dgm:cxn modelId="{58582C0E-715C-4BF0-81D9-ABD31346F515}" type="presParOf" srcId="{C7393EB6-CF72-4D23-B65A-CF8E643CA97E}" destId="{B6742046-1E26-47F0-B9FA-4B89AFF4BF69}" srcOrd="2" destOrd="0" presId="urn:microsoft.com/office/officeart/2008/layout/CaptionedPictures"/>
    <dgm:cxn modelId="{B61E7A63-4119-408E-B2EF-22404ABE52C5}" type="presParOf" srcId="{B6742046-1E26-47F0-B9FA-4B89AFF4BF69}" destId="{1FA74CBE-91D8-4C41-A455-412150D9E0CA}" srcOrd="0" destOrd="0" presId="urn:microsoft.com/office/officeart/2008/layout/CaptionedPictures"/>
    <dgm:cxn modelId="{F50BD7D4-D227-462F-8DA0-DDAEC5799842}" type="presParOf" srcId="{B6742046-1E26-47F0-B9FA-4B89AFF4BF69}" destId="{FBF44AF4-5A82-455A-8CFD-995239EAAFB0}" srcOrd="1" destOrd="0" presId="urn:microsoft.com/office/officeart/2008/layout/CaptionedPictures"/>
    <dgm:cxn modelId="{7612C4BB-5906-40F9-A1CF-3EFFA6B02F67}" type="presParOf" srcId="{1AFC62E1-2B87-438C-80C0-441A785E2AF4}" destId="{502648AB-FD06-47EF-8C6A-B15EC148E349}" srcOrd="13" destOrd="0" presId="urn:microsoft.com/office/officeart/2008/layout/CaptionedPictures"/>
    <dgm:cxn modelId="{EAF931A8-71D7-4C87-AAC3-54ADD12763F9}" type="presParOf" srcId="{1AFC62E1-2B87-438C-80C0-441A785E2AF4}" destId="{BD22E4CC-0121-4EA4-A6DE-59C729FD08EC}" srcOrd="14" destOrd="0" presId="urn:microsoft.com/office/officeart/2008/layout/CaptionedPictures"/>
    <dgm:cxn modelId="{8F143764-E4F9-413A-AC1B-168EB6EC4F63}" type="presParOf" srcId="{BD22E4CC-0121-4EA4-A6DE-59C729FD08EC}" destId="{71A63B06-B00D-45A9-A3C8-6309A43485C0}" srcOrd="0" destOrd="0" presId="urn:microsoft.com/office/officeart/2008/layout/CaptionedPictures"/>
    <dgm:cxn modelId="{1F2747BE-5617-4DDC-8233-F7FAA0B7688C}" type="presParOf" srcId="{BD22E4CC-0121-4EA4-A6DE-59C729FD08EC}" destId="{26369C17-8F12-4881-BE58-120FFC4A32C0}" srcOrd="1" destOrd="0" presId="urn:microsoft.com/office/officeart/2008/layout/CaptionedPictures"/>
    <dgm:cxn modelId="{E8E4B94B-8281-45D0-9B01-B7955017C916}" type="presParOf" srcId="{BD22E4CC-0121-4EA4-A6DE-59C729FD08EC}" destId="{A462888D-8BB4-4FB6-A629-3CDDD3A4F339}" srcOrd="2" destOrd="0" presId="urn:microsoft.com/office/officeart/2008/layout/CaptionedPictures"/>
    <dgm:cxn modelId="{5D98589F-17CB-4F33-A54F-1E562E713F46}" type="presParOf" srcId="{A462888D-8BB4-4FB6-A629-3CDDD3A4F339}" destId="{D4E127E4-6442-4123-9AAE-CA419C0264A5}" srcOrd="0" destOrd="0" presId="urn:microsoft.com/office/officeart/2008/layout/CaptionedPictures"/>
    <dgm:cxn modelId="{0F446564-50FF-418D-99BD-1D7C406D7052}" type="presParOf" srcId="{A462888D-8BB4-4FB6-A629-3CDDD3A4F339}" destId="{844CF6E8-49D4-4EEC-8857-5E70030D1909}"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CADC7-36D7-48CC-BEA4-7079923143D8}">
      <dsp:nvSpPr>
        <dsp:cNvPr id="0" name=""/>
        <dsp:cNvSpPr/>
      </dsp:nvSpPr>
      <dsp:spPr>
        <a:xfrm>
          <a:off x="441804" y="144221"/>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15B5826-4FCF-480C-AC68-7E6C644B9126}">
      <dsp:nvSpPr>
        <dsp:cNvPr id="0" name=""/>
        <dsp:cNvSpPr/>
      </dsp:nvSpPr>
      <dsp:spPr>
        <a:xfrm>
          <a:off x="550844" y="246847"/>
          <a:ext cx="1962720" cy="1667671"/>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DA4DB7-6F7F-4FA3-8C19-377A09A74CBC}">
      <dsp:nvSpPr>
        <dsp:cNvPr id="0" name=""/>
        <dsp:cNvSpPr/>
      </dsp:nvSpPr>
      <dsp:spPr>
        <a:xfrm>
          <a:off x="550844" y="1914518"/>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Digitized Manuscripts (British Library)</a:t>
          </a:r>
          <a:endParaRPr lang="en-CA" sz="1400" kern="1200" dirty="0"/>
        </a:p>
      </dsp:txBody>
      <dsp:txXfrm>
        <a:off x="550844" y="1914518"/>
        <a:ext cx="1962720" cy="692724"/>
      </dsp:txXfrm>
    </dsp:sp>
    <dsp:sp modelId="{BD687B7C-7304-45CB-B487-AFE162048C5B}">
      <dsp:nvSpPr>
        <dsp:cNvPr id="0" name=""/>
        <dsp:cNvSpPr/>
      </dsp:nvSpPr>
      <dsp:spPr>
        <a:xfrm>
          <a:off x="5781573" y="3035475"/>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9B6085A-356C-443A-8F61-5972205D5E23}">
      <dsp:nvSpPr>
        <dsp:cNvPr id="0" name=""/>
        <dsp:cNvSpPr/>
      </dsp:nvSpPr>
      <dsp:spPr>
        <a:xfrm>
          <a:off x="5930040" y="3109238"/>
          <a:ext cx="1962720" cy="1667671"/>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A685D-2791-4BA8-9150-3E656D4BB86D}">
      <dsp:nvSpPr>
        <dsp:cNvPr id="0" name=""/>
        <dsp:cNvSpPr/>
      </dsp:nvSpPr>
      <dsp:spPr>
        <a:xfrm>
          <a:off x="5902503" y="4831292"/>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Sounds</a:t>
          </a:r>
        </a:p>
        <a:p>
          <a:pPr lvl="0" algn="ctr" defTabSz="622300">
            <a:lnSpc>
              <a:spcPct val="90000"/>
            </a:lnSpc>
            <a:spcBef>
              <a:spcPct val="0"/>
            </a:spcBef>
            <a:spcAft>
              <a:spcPct val="35000"/>
            </a:spcAft>
          </a:pPr>
          <a:r>
            <a:rPr lang="en-CA" sz="1400" kern="1200" dirty="0" smtClean="0"/>
            <a:t> (British Library)</a:t>
          </a:r>
          <a:endParaRPr lang="en-CA" sz="1400" kern="1200" dirty="0"/>
        </a:p>
      </dsp:txBody>
      <dsp:txXfrm>
        <a:off x="5902503" y="4831292"/>
        <a:ext cx="1962720" cy="692724"/>
      </dsp:txXfrm>
    </dsp:sp>
    <dsp:sp modelId="{4C7FE4D5-DEF8-4FCE-8956-8B51BDFFBB21}">
      <dsp:nvSpPr>
        <dsp:cNvPr id="0" name=""/>
        <dsp:cNvSpPr/>
      </dsp:nvSpPr>
      <dsp:spPr>
        <a:xfrm>
          <a:off x="8491842" y="3002943"/>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EFB9F5A-1F8B-4970-A01A-A3CABBF40AF7}">
      <dsp:nvSpPr>
        <dsp:cNvPr id="0" name=""/>
        <dsp:cNvSpPr/>
      </dsp:nvSpPr>
      <dsp:spPr>
        <a:xfrm>
          <a:off x="8620132" y="3144059"/>
          <a:ext cx="1962720" cy="1667671"/>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57D843-E592-4C1B-ABB2-2D32AA471CFA}">
      <dsp:nvSpPr>
        <dsp:cNvPr id="0" name=""/>
        <dsp:cNvSpPr/>
      </dsp:nvSpPr>
      <dsp:spPr>
        <a:xfrm>
          <a:off x="8577796" y="4973078"/>
          <a:ext cx="1962720" cy="436139"/>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solidFill>
                <a:schemeClr val="tx1"/>
              </a:solidFill>
            </a:rPr>
            <a:t>Social</a:t>
          </a:r>
          <a:r>
            <a:rPr lang="en-CA" sz="1400" kern="1200" baseline="0" dirty="0" smtClean="0">
              <a:solidFill>
                <a:schemeClr val="tx1"/>
              </a:solidFill>
            </a:rPr>
            <a:t> Media</a:t>
          </a:r>
          <a:endParaRPr lang="en-CA" sz="1400" kern="1200" dirty="0">
            <a:solidFill>
              <a:schemeClr val="tx1"/>
            </a:solidFill>
          </a:endParaRPr>
        </a:p>
      </dsp:txBody>
      <dsp:txXfrm>
        <a:off x="8577796" y="4973078"/>
        <a:ext cx="1962720" cy="436139"/>
      </dsp:txXfrm>
    </dsp:sp>
    <dsp:sp modelId="{82190E70-9FA1-4A18-9499-A9F7491D69D5}">
      <dsp:nvSpPr>
        <dsp:cNvPr id="0" name=""/>
        <dsp:cNvSpPr/>
      </dsp:nvSpPr>
      <dsp:spPr>
        <a:xfrm>
          <a:off x="5925061" y="1914518"/>
          <a:ext cx="1962720" cy="256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lang="en-CA" sz="1100" kern="1200"/>
        </a:p>
      </dsp:txBody>
      <dsp:txXfrm>
        <a:off x="5925061" y="1914518"/>
        <a:ext cx="1962720" cy="256585"/>
      </dsp:txXfrm>
    </dsp:sp>
    <dsp:sp modelId="{15B33478-BFC2-4FE9-832F-D71F9215D42F}">
      <dsp:nvSpPr>
        <dsp:cNvPr id="0" name=""/>
        <dsp:cNvSpPr/>
      </dsp:nvSpPr>
      <dsp:spPr>
        <a:xfrm>
          <a:off x="8503130" y="144221"/>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BD8A45-B53D-4924-9A60-A3E45C6F1257}">
      <dsp:nvSpPr>
        <dsp:cNvPr id="0" name=""/>
        <dsp:cNvSpPr/>
      </dsp:nvSpPr>
      <dsp:spPr>
        <a:xfrm>
          <a:off x="8612170" y="246847"/>
          <a:ext cx="1962720" cy="1667671"/>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85FFBF-2199-4D81-865B-5AB71A0ECFF5}">
      <dsp:nvSpPr>
        <dsp:cNvPr id="0" name=""/>
        <dsp:cNvSpPr/>
      </dsp:nvSpPr>
      <dsp:spPr>
        <a:xfrm>
          <a:off x="8612170" y="1914518"/>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Legal Documents (The National Archives, Public Record Office, Kew, UK)</a:t>
          </a:r>
          <a:endParaRPr lang="en-CA" sz="1400" kern="1200" dirty="0"/>
        </a:p>
      </dsp:txBody>
      <dsp:txXfrm>
        <a:off x="8612170" y="1914518"/>
        <a:ext cx="1962720" cy="692724"/>
      </dsp:txXfrm>
    </dsp:sp>
    <dsp:sp modelId="{2A79B2E1-D440-436D-A626-2C0EB57B2E5E}">
      <dsp:nvSpPr>
        <dsp:cNvPr id="0" name=""/>
        <dsp:cNvSpPr/>
      </dsp:nvSpPr>
      <dsp:spPr>
        <a:xfrm>
          <a:off x="452381" y="2966459"/>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443CFF0-C213-4176-9D23-5471AA50C665}">
      <dsp:nvSpPr>
        <dsp:cNvPr id="0" name=""/>
        <dsp:cNvSpPr/>
      </dsp:nvSpPr>
      <dsp:spPr>
        <a:xfrm>
          <a:off x="577517" y="3020969"/>
          <a:ext cx="1962720" cy="1667671"/>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AFD2B9-F1D3-4A3C-86EE-41B44980E4C2}">
      <dsp:nvSpPr>
        <dsp:cNvPr id="0" name=""/>
        <dsp:cNvSpPr/>
      </dsp:nvSpPr>
      <dsp:spPr>
        <a:xfrm>
          <a:off x="490883" y="4775250"/>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Video Footage (Getty Images)</a:t>
          </a:r>
          <a:endParaRPr lang="en-CA" sz="1400" kern="1200" dirty="0"/>
        </a:p>
      </dsp:txBody>
      <dsp:txXfrm>
        <a:off x="490883" y="4775250"/>
        <a:ext cx="1962720" cy="692724"/>
      </dsp:txXfrm>
    </dsp:sp>
    <dsp:sp modelId="{235EF607-F613-4CD1-87A3-777C43965119}">
      <dsp:nvSpPr>
        <dsp:cNvPr id="0" name=""/>
        <dsp:cNvSpPr/>
      </dsp:nvSpPr>
      <dsp:spPr>
        <a:xfrm>
          <a:off x="3119295" y="2937570"/>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4B66C1B-8823-44B1-B883-63936ACF862D}">
      <dsp:nvSpPr>
        <dsp:cNvPr id="0" name=""/>
        <dsp:cNvSpPr/>
      </dsp:nvSpPr>
      <dsp:spPr>
        <a:xfrm>
          <a:off x="3199444" y="3155684"/>
          <a:ext cx="1962720" cy="1667671"/>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83212-3A80-40CB-A98D-DB25230151E8}">
      <dsp:nvSpPr>
        <dsp:cNvPr id="0" name=""/>
        <dsp:cNvSpPr/>
      </dsp:nvSpPr>
      <dsp:spPr>
        <a:xfrm>
          <a:off x="3218698" y="4823373"/>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Oral Histories (National Archives of Singapore)</a:t>
          </a:r>
          <a:endParaRPr lang="en-CA" sz="1400" kern="1200" dirty="0"/>
        </a:p>
      </dsp:txBody>
      <dsp:txXfrm>
        <a:off x="3218698" y="4823373"/>
        <a:ext cx="1962720" cy="692724"/>
      </dsp:txXfrm>
    </dsp:sp>
    <dsp:sp modelId="{3EDEE99E-9750-4945-A9E9-4171AE5F1836}">
      <dsp:nvSpPr>
        <dsp:cNvPr id="0" name=""/>
        <dsp:cNvSpPr/>
      </dsp:nvSpPr>
      <dsp:spPr>
        <a:xfrm>
          <a:off x="3165803" y="144554"/>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8D8DB58-F7F4-4927-9A13-1C9EDB349C5C}">
      <dsp:nvSpPr>
        <dsp:cNvPr id="0" name=""/>
        <dsp:cNvSpPr/>
      </dsp:nvSpPr>
      <dsp:spPr>
        <a:xfrm>
          <a:off x="3294093" y="248549"/>
          <a:ext cx="1962720" cy="1667671"/>
        </a:xfrm>
        <a:prstGeom prst="rect">
          <a:avLst/>
        </a:prstGeom>
        <a:blipFill rotWithShape="1">
          <a:blip xmlns:r="http://schemas.openxmlformats.org/officeDocument/2006/relationships" r:embed="rId7"/>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F44AF4-5A82-455A-8CFD-995239EAAFB0}">
      <dsp:nvSpPr>
        <dsp:cNvPr id="0" name=""/>
        <dsp:cNvSpPr/>
      </dsp:nvSpPr>
      <dsp:spPr>
        <a:xfrm>
          <a:off x="3273485" y="1996120"/>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CA" sz="1400" kern="1200" dirty="0" smtClean="0"/>
            <a:t>Books (British Library)</a:t>
          </a:r>
        </a:p>
      </dsp:txBody>
      <dsp:txXfrm>
        <a:off x="3273485" y="1996120"/>
        <a:ext cx="1962720" cy="692724"/>
      </dsp:txXfrm>
    </dsp:sp>
    <dsp:sp modelId="{71A63B06-B00D-45A9-A3C8-6309A43485C0}">
      <dsp:nvSpPr>
        <dsp:cNvPr id="0" name=""/>
        <dsp:cNvSpPr/>
      </dsp:nvSpPr>
      <dsp:spPr>
        <a:xfrm>
          <a:off x="6048682" y="127005"/>
          <a:ext cx="2180800" cy="25656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6369C17-8F12-4881-BE58-120FFC4A32C0}">
      <dsp:nvSpPr>
        <dsp:cNvPr id="0" name=""/>
        <dsp:cNvSpPr/>
      </dsp:nvSpPr>
      <dsp:spPr>
        <a:xfrm>
          <a:off x="6157729" y="229621"/>
          <a:ext cx="1962720" cy="1667671"/>
        </a:xfrm>
        <a:prstGeom prst="rect">
          <a:avLst/>
        </a:prstGeom>
        <a:blipFill rotWithShape="1">
          <a:blip xmlns:r="http://schemas.openxmlformats.org/officeDocument/2006/relationships" r:embed="rId8"/>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4CF6E8-49D4-4EEC-8857-5E70030D1909}">
      <dsp:nvSpPr>
        <dsp:cNvPr id="0" name=""/>
        <dsp:cNvSpPr/>
      </dsp:nvSpPr>
      <dsp:spPr>
        <a:xfrm>
          <a:off x="8612170" y="4698246"/>
          <a:ext cx="1962720" cy="6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CA" sz="1400" kern="1200"/>
        </a:p>
      </dsp:txBody>
      <dsp:txXfrm>
        <a:off x="8612170" y="4698246"/>
        <a:ext cx="1962720" cy="692724"/>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80FF274-0E2F-4D7F-B2B9-020E5797C946}" type="datetimeFigureOut">
              <a:rPr lang="en-US" smtClean="0"/>
              <a:t>10/10/2018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AD1F1B1-F194-4B3A-8E42-C6A879EB25A5}" type="slidenum">
              <a:rPr lang="en-US" smtClean="0"/>
              <a:t>‹#›</a:t>
            </a:fld>
            <a:endParaRPr lang="en-US"/>
          </a:p>
        </p:txBody>
      </p:sp>
    </p:spTree>
    <p:extLst>
      <p:ext uri="{BB962C8B-B14F-4D97-AF65-F5344CB8AC3E}">
        <p14:creationId xmlns:p14="http://schemas.microsoft.com/office/powerpoint/2010/main" val="3489670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DA60B31-5DD3-4DDF-BC84-5869BE9E1490}" type="datetimeFigureOut">
              <a:rPr lang="en-CA" smtClean="0"/>
              <a:t>10/10/2018</a:t>
            </a:fld>
            <a:endParaRPr lang="en-CA"/>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1C08B9E-39B2-4354-A8F1-C3DD6B4AD9EF}" type="slidenum">
              <a:rPr lang="en-CA" smtClean="0"/>
              <a:t>‹#›</a:t>
            </a:fld>
            <a:endParaRPr lang="en-CA"/>
          </a:p>
        </p:txBody>
      </p:sp>
    </p:spTree>
    <p:extLst>
      <p:ext uri="{BB962C8B-B14F-4D97-AF65-F5344CB8AC3E}">
        <p14:creationId xmlns:p14="http://schemas.microsoft.com/office/powerpoint/2010/main" val="34671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San_Francisco"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en.wikipedia.org/wiki/Digital_librar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utoronto.ca/"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tapor.library.utoronto.ca/doecorpus-trial/" TargetMode="External"/><Relationship Id="rId4" Type="http://schemas.openxmlformats.org/officeDocument/2006/relationships/hyperlink" Target="http://tapor.library.utoronto.ca/do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a:t>
            </a:fld>
            <a:endParaRPr lang="en-CA"/>
          </a:p>
        </p:txBody>
      </p:sp>
    </p:spTree>
    <p:extLst>
      <p:ext uri="{BB962C8B-B14F-4D97-AF65-F5344CB8AC3E}">
        <p14:creationId xmlns:p14="http://schemas.microsoft.com/office/powerpoint/2010/main" val="173521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21</a:t>
            </a:fld>
            <a:endParaRPr lang="en-CA"/>
          </a:p>
        </p:txBody>
      </p:sp>
    </p:spTree>
    <p:extLst>
      <p:ext uri="{BB962C8B-B14F-4D97-AF65-F5344CB8AC3E}">
        <p14:creationId xmlns:p14="http://schemas.microsoft.com/office/powerpoint/2010/main" val="380577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22</a:t>
            </a:fld>
            <a:endParaRPr lang="en-CA"/>
          </a:p>
        </p:txBody>
      </p:sp>
    </p:spTree>
    <p:extLst>
      <p:ext uri="{BB962C8B-B14F-4D97-AF65-F5344CB8AC3E}">
        <p14:creationId xmlns:p14="http://schemas.microsoft.com/office/powerpoint/2010/main" val="3332419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23</a:t>
            </a:fld>
            <a:endParaRPr lang="en-CA"/>
          </a:p>
        </p:txBody>
      </p:sp>
    </p:spTree>
    <p:extLst>
      <p:ext uri="{BB962C8B-B14F-4D97-AF65-F5344CB8AC3E}">
        <p14:creationId xmlns:p14="http://schemas.microsoft.com/office/powerpoint/2010/main" val="3782747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25</a:t>
            </a:fld>
            <a:endParaRPr lang="en-CA"/>
          </a:p>
        </p:txBody>
      </p:sp>
    </p:spTree>
    <p:extLst>
      <p:ext uri="{BB962C8B-B14F-4D97-AF65-F5344CB8AC3E}">
        <p14:creationId xmlns:p14="http://schemas.microsoft.com/office/powerpoint/2010/main" val="4132074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 archive is a collection of historical documents or records</a:t>
            </a:r>
            <a:r>
              <a:rPr lang="en-CA" baseline="0" dirty="0" smtClean="0"/>
              <a:t> providing information about a place, an institution, or a group of people.</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27</a:t>
            </a:fld>
            <a:endParaRPr lang="en-CA"/>
          </a:p>
        </p:txBody>
      </p:sp>
    </p:spTree>
    <p:extLst>
      <p:ext uri="{BB962C8B-B14F-4D97-AF65-F5344CB8AC3E}">
        <p14:creationId xmlns:p14="http://schemas.microsoft.com/office/powerpoint/2010/main" val="1828089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Digital</a:t>
            </a:r>
            <a:r>
              <a:rPr lang="en-CA" baseline="0" dirty="0" smtClean="0"/>
              <a:t> archives can originate with print media, like the </a:t>
            </a:r>
            <a:r>
              <a:rPr lang="en-CA" dirty="0"/>
              <a:t>Toronto Public Library Digital Archive.</a:t>
            </a:r>
          </a:p>
        </p:txBody>
      </p:sp>
      <p:sp>
        <p:nvSpPr>
          <p:cNvPr id="4" name="Slide Number Placeholder 3"/>
          <p:cNvSpPr>
            <a:spLocks noGrp="1"/>
          </p:cNvSpPr>
          <p:nvPr>
            <p:ph type="sldNum" sz="quarter" idx="10"/>
          </p:nvPr>
        </p:nvSpPr>
        <p:spPr/>
        <p:txBody>
          <a:bodyPr/>
          <a:lstStyle/>
          <a:p>
            <a:fld id="{41C08B9E-39B2-4354-A8F1-C3DD6B4AD9EF}" type="slidenum">
              <a:rPr lang="en-CA" smtClean="0"/>
              <a:t>28</a:t>
            </a:fld>
            <a:endParaRPr lang="en-CA"/>
          </a:p>
        </p:txBody>
      </p:sp>
    </p:spTree>
    <p:extLst>
      <p:ext uri="{BB962C8B-B14F-4D97-AF65-F5344CB8AC3E}">
        <p14:creationId xmlns:p14="http://schemas.microsoft.com/office/powerpoint/2010/main" val="7771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Other archives are born digital.  Here is an archive</a:t>
            </a:r>
            <a:r>
              <a:rPr lang="en-CA" baseline="0" dirty="0" smtClean="0"/>
              <a:t> of social media activity during the </a:t>
            </a:r>
            <a:r>
              <a:rPr lang="en-CA" b="1" dirty="0" smtClean="0"/>
              <a:t>Egyptian revolution of 2011</a:t>
            </a:r>
            <a:r>
              <a:rPr lang="en-CA" baseline="0" dirty="0" smtClean="0"/>
              <a:t>:  tweets, blogs, Facebook posts, and so on.  This is maintained by the American University in Cairo in partnership with the Internet Archive.</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29</a:t>
            </a:fld>
            <a:endParaRPr lang="en-CA"/>
          </a:p>
        </p:txBody>
      </p:sp>
    </p:spTree>
    <p:extLst>
      <p:ext uri="{BB962C8B-B14F-4D97-AF65-F5344CB8AC3E}">
        <p14:creationId xmlns:p14="http://schemas.microsoft.com/office/powerpoint/2010/main" val="1737346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Archives consist of records:  </a:t>
            </a:r>
            <a:r>
              <a:rPr lang="en-CA" baseline="0" dirty="0" smtClean="0"/>
              <a:t>digitized manuscripts, books, newspapers, legal documents, video footage, oral histories, sounds, tweets.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30</a:t>
            </a:fld>
            <a:endParaRPr lang="en-CA"/>
          </a:p>
        </p:txBody>
      </p:sp>
    </p:spTree>
    <p:extLst>
      <p:ext uri="{BB962C8B-B14F-4D97-AF65-F5344CB8AC3E}">
        <p14:creationId xmlns:p14="http://schemas.microsoft.com/office/powerpoint/2010/main" val="2781249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smtClean="0"/>
              <a:t>How</a:t>
            </a:r>
            <a:r>
              <a:rPr lang="en-CA" baseline="0" dirty="0" smtClean="0"/>
              <a:t> are digital archives created?  For my first example—the digitization of physical collections--I want to draw on work at the Internet Archive—work I had the privilege of witnessing thanks to Andrea Mills, at the Internet Archive scanning centre here in Robarts Library. </a:t>
            </a:r>
            <a:r>
              <a:rPr lang="en-CA" dirty="0"/>
              <a:t>The Internet Archive, a </a:t>
            </a:r>
            <a:r>
              <a:rPr lang="en-CA" u="sng" dirty="0">
                <a:hlinkClick r:id="rId3" tooltip="San Francisco"/>
              </a:rPr>
              <a:t>San Francisco</a:t>
            </a:r>
            <a:r>
              <a:rPr lang="en-CA" dirty="0"/>
              <a:t>–based </a:t>
            </a:r>
            <a:r>
              <a:rPr lang="en-CA" dirty="0" err="1"/>
              <a:t>nonprofit</a:t>
            </a:r>
            <a:r>
              <a:rPr lang="en-CA" dirty="0"/>
              <a:t> </a:t>
            </a:r>
            <a:r>
              <a:rPr lang="en-CA" u="sng" dirty="0">
                <a:hlinkClick r:id="rId4" tooltip="Digital library"/>
              </a:rPr>
              <a:t>digital library</a:t>
            </a:r>
            <a:r>
              <a:rPr lang="en-CA" dirty="0"/>
              <a:t> whose stated mission is "universal access to all knowledge".  The Internet Archive provides free public access to collections of digitized materials, including books, movies, software, music, and websites.  On the 7</a:t>
            </a:r>
            <a:r>
              <a:rPr lang="en-CA" baseline="30000" dirty="0"/>
              <a:t>th</a:t>
            </a:r>
            <a:r>
              <a:rPr lang="en-CA" dirty="0"/>
              <a:t> floor of Robarts, the Internet Archive digitizes books—from Fisher Rare Books Library; from other </a:t>
            </a:r>
            <a:r>
              <a:rPr lang="en-CA" dirty="0" err="1"/>
              <a:t>UofT</a:t>
            </a:r>
            <a:r>
              <a:rPr lang="en-CA" dirty="0"/>
              <a:t> libraries; and from all over Canada.  In the slides that follow, I want to trace the journey of these materials from physical artifact to digital surrogate.</a:t>
            </a:r>
          </a:p>
        </p:txBody>
      </p:sp>
      <p:sp>
        <p:nvSpPr>
          <p:cNvPr id="4" name="Slide Number Placeholder 3"/>
          <p:cNvSpPr>
            <a:spLocks noGrp="1"/>
          </p:cNvSpPr>
          <p:nvPr>
            <p:ph type="sldNum" sz="quarter" idx="10"/>
          </p:nvPr>
        </p:nvSpPr>
        <p:spPr/>
        <p:txBody>
          <a:bodyPr/>
          <a:lstStyle/>
          <a:p>
            <a:fld id="{41C08B9E-39B2-4354-A8F1-C3DD6B4AD9EF}" type="slidenum">
              <a:rPr lang="en-CA" smtClean="0"/>
              <a:t>33</a:t>
            </a:fld>
            <a:endParaRPr lang="en-CA"/>
          </a:p>
        </p:txBody>
      </p:sp>
    </p:spTree>
    <p:extLst>
      <p:ext uri="{BB962C8B-B14F-4D97-AF65-F5344CB8AC3E}">
        <p14:creationId xmlns:p14="http://schemas.microsoft.com/office/powerpoint/2010/main" val="2535493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requires very specialized equipment and expertise.  Before digitization can begin, materials travel</a:t>
            </a:r>
            <a:r>
              <a:rPr lang="en-US" baseline="0" dirty="0" smtClean="0"/>
              <a:t> to the scanning </a:t>
            </a:r>
            <a:r>
              <a:rPr lang="en-US" baseline="0" dirty="0" err="1" smtClean="0"/>
              <a:t>centre</a:t>
            </a:r>
            <a:r>
              <a:rPr lang="en-US" baseline="0" dirty="0" smtClean="0"/>
              <a:t>.  </a:t>
            </a:r>
            <a:r>
              <a:rPr lang="en-US" dirty="0" smtClean="0"/>
              <a:t>Some</a:t>
            </a:r>
            <a:r>
              <a:rPr lang="en-US" baseline="0" dirty="0" smtClean="0"/>
              <a:t> books travel in humble cardboard boxes, like this stack of yearbooks from Vancouver College.</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34</a:t>
            </a:fld>
            <a:endParaRPr lang="en-CA"/>
          </a:p>
        </p:txBody>
      </p:sp>
    </p:spTree>
    <p:extLst>
      <p:ext uri="{BB962C8B-B14F-4D97-AF65-F5344CB8AC3E}">
        <p14:creationId xmlns:p14="http://schemas.microsoft.com/office/powerpoint/2010/main" val="405181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4</a:t>
            </a:fld>
            <a:endParaRPr lang="en-CA"/>
          </a:p>
        </p:txBody>
      </p:sp>
    </p:spTree>
    <p:extLst>
      <p:ext uri="{BB962C8B-B14F-4D97-AF65-F5344CB8AC3E}">
        <p14:creationId xmlns:p14="http://schemas.microsoft.com/office/powerpoint/2010/main" val="63861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materials travel in style—in</a:t>
            </a:r>
            <a:r>
              <a:rPr lang="en-US" baseline="0" dirty="0" smtClean="0"/>
              <a:t> this case, in enclosed archival boxes that themselves travel in padded wooden crates very much like vampire coffins (because, like vampires, these books are fragile and long-lived, </a:t>
            </a:r>
            <a:r>
              <a:rPr lang="en-US" baseline="0" dirty="0" err="1" smtClean="0"/>
              <a:t>travellers</a:t>
            </a:r>
            <a:r>
              <a:rPr lang="en-US" baseline="0" dirty="0" smtClean="0"/>
              <a:t> from an earlier time).  </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35</a:t>
            </a:fld>
            <a:endParaRPr lang="en-CA"/>
          </a:p>
        </p:txBody>
      </p:sp>
    </p:spTree>
    <p:extLst>
      <p:ext uri="{BB962C8B-B14F-4D97-AF65-F5344CB8AC3E}">
        <p14:creationId xmlns:p14="http://schemas.microsoft.com/office/powerpoint/2010/main" val="3902980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vampire coffin.</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36</a:t>
            </a:fld>
            <a:endParaRPr lang="en-CA"/>
          </a:p>
        </p:txBody>
      </p:sp>
    </p:spTree>
    <p:extLst>
      <p:ext uri="{BB962C8B-B14F-4D97-AF65-F5344CB8AC3E}">
        <p14:creationId xmlns:p14="http://schemas.microsoft.com/office/powerpoint/2010/main" val="3269377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human being, for scale.  My disembodied hand indicates the thickness of the padding of the box in which the boxes of archival materials were stored.</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37</a:t>
            </a:fld>
            <a:endParaRPr lang="en-CA"/>
          </a:p>
        </p:txBody>
      </p:sp>
    </p:spTree>
    <p:extLst>
      <p:ext uri="{BB962C8B-B14F-4D97-AF65-F5344CB8AC3E}">
        <p14:creationId xmlns:p14="http://schemas.microsoft.com/office/powerpoint/2010/main" val="3902980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smtClean="0"/>
              <a:t>Once you have assembled your material, digitization work can begin. </a:t>
            </a:r>
            <a:r>
              <a:rPr lang="en-CA" baseline="0" dirty="0" smtClean="0"/>
              <a:t>You’ll need a specialized camera that can capture the colours of your manuscript, the tiny details (some not visible to the naked eye), erasures, scribal doodles, the marginal notes written by scribes and readers over the years, even bookworm damage.  You’ll need a cradle to support the manuscript.  You’ll need a conservation-friendly room, where you can control all the light sources, to make sure you take the clearest, most accurate photograph.</a:t>
            </a:r>
          </a:p>
        </p:txBody>
      </p:sp>
      <p:sp>
        <p:nvSpPr>
          <p:cNvPr id="4" name="Slide Number Placeholder 3"/>
          <p:cNvSpPr>
            <a:spLocks noGrp="1"/>
          </p:cNvSpPr>
          <p:nvPr>
            <p:ph type="sldNum" sz="quarter" idx="10"/>
          </p:nvPr>
        </p:nvSpPr>
        <p:spPr/>
        <p:txBody>
          <a:bodyPr/>
          <a:lstStyle/>
          <a:p>
            <a:fld id="{41C08B9E-39B2-4354-A8F1-C3DD6B4AD9EF}" type="slidenum">
              <a:rPr lang="en-CA" smtClean="0"/>
              <a:t>38</a:t>
            </a:fld>
            <a:endParaRPr lang="en-CA"/>
          </a:p>
        </p:txBody>
      </p:sp>
    </p:spTree>
    <p:extLst>
      <p:ext uri="{BB962C8B-B14F-4D97-AF65-F5344CB8AC3E}">
        <p14:creationId xmlns:p14="http://schemas.microsoft.com/office/powerpoint/2010/main" val="3027920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 is a specialized</a:t>
            </a:r>
            <a:r>
              <a:rPr lang="en-CA" baseline="0" dirty="0" smtClean="0"/>
              <a:t> scanner as used by the Fisher Library.  Notice the black book cradle under the book, and colour calibration strip on the right-hand side of the book.  These help ensure archival-quality images.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39</a:t>
            </a:fld>
            <a:endParaRPr lang="en-CA"/>
          </a:p>
        </p:txBody>
      </p:sp>
    </p:spTree>
    <p:extLst>
      <p:ext uri="{BB962C8B-B14F-4D97-AF65-F5344CB8AC3E}">
        <p14:creationId xmlns:p14="http://schemas.microsoft.com/office/powerpoint/2010/main" val="320131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 is a specialized</a:t>
            </a:r>
            <a:r>
              <a:rPr lang="en-CA" baseline="0" dirty="0" smtClean="0"/>
              <a:t> scanning station from the Internet Archive’s outpost on the seventh floor of Robarts.  Notice the curtains around the station, ensuring a minimum of light interference; the bright light on the scanner itself; the computer screen, to check the quality of the scan; and the book cradle, holding the book half-open so as not to injure its spine.  On the seventh floor of Robarts, in the Internet Archive’s quarters, there are seven or eight such digitization stations, each in its own cocoon of drapery and with its own overhead light.</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40</a:t>
            </a:fld>
            <a:endParaRPr lang="en-CA"/>
          </a:p>
        </p:txBody>
      </p:sp>
    </p:spTree>
    <p:extLst>
      <p:ext uri="{BB962C8B-B14F-4D97-AF65-F5344CB8AC3E}">
        <p14:creationId xmlns:p14="http://schemas.microsoft.com/office/powerpoint/2010/main" val="320131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a:t>
            </a:r>
            <a:r>
              <a:rPr lang="en-CA" baseline="0" dirty="0" smtClean="0"/>
              <a:t> scanning bed is angled, forming a book cradle that allows a book to sit partially open.  This supports fragile spines and bindings.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41</a:t>
            </a:fld>
            <a:endParaRPr lang="en-CA"/>
          </a:p>
        </p:txBody>
      </p:sp>
    </p:spTree>
    <p:extLst>
      <p:ext uri="{BB962C8B-B14F-4D97-AF65-F5344CB8AC3E}">
        <p14:creationId xmlns:p14="http://schemas.microsoft.com/office/powerpoint/2010/main" val="3757844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Colour reference sheets help calibrate the scanner, ensuring the colours it records in its images are as accurate as possible.</a:t>
            </a:r>
          </a:p>
          <a:p>
            <a:r>
              <a:rPr lang="en-CA" dirty="0" smtClean="0"/>
              <a:t/>
            </a:r>
            <a:br>
              <a:rPr lang="en-CA" dirty="0" smtClean="0"/>
            </a:b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42</a:t>
            </a:fld>
            <a:endParaRPr lang="en-CA"/>
          </a:p>
        </p:txBody>
      </p:sp>
    </p:spTree>
    <p:extLst>
      <p:ext uri="{BB962C8B-B14F-4D97-AF65-F5344CB8AC3E}">
        <p14:creationId xmlns:p14="http://schemas.microsoft.com/office/powerpoint/2010/main" val="4250589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Colour reference sheets help calibrate the scanner, ensuring the colours it records in its images are as accurate as possible.</a:t>
            </a:r>
          </a:p>
          <a:p>
            <a:r>
              <a:rPr lang="en-CA" dirty="0" smtClean="0"/>
              <a:t/>
            </a:r>
            <a:br>
              <a:rPr lang="en-CA" dirty="0" smtClean="0"/>
            </a:b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43</a:t>
            </a:fld>
            <a:endParaRPr lang="en-CA"/>
          </a:p>
        </p:txBody>
      </p:sp>
    </p:spTree>
    <p:extLst>
      <p:ext uri="{BB962C8B-B14F-4D97-AF65-F5344CB8AC3E}">
        <p14:creationId xmlns:p14="http://schemas.microsoft.com/office/powerpoint/2010/main" val="119515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 from the Internet Archive, but from Google Books, here is an example of digitization error:  the hand of a scanner operator appear in digitized Google Books.  </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44</a:t>
            </a:fld>
            <a:endParaRPr lang="en-CA"/>
          </a:p>
        </p:txBody>
      </p:sp>
    </p:spTree>
    <p:extLst>
      <p:ext uri="{BB962C8B-B14F-4D97-AF65-F5344CB8AC3E}">
        <p14:creationId xmlns:p14="http://schemas.microsoft.com/office/powerpoint/2010/main" val="89620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5</a:t>
            </a:fld>
            <a:endParaRPr lang="en-CA"/>
          </a:p>
        </p:txBody>
      </p:sp>
    </p:spTree>
    <p:extLst>
      <p:ext uri="{BB962C8B-B14F-4D97-AF65-F5344CB8AC3E}">
        <p14:creationId xmlns:p14="http://schemas.microsoft.com/office/powerpoint/2010/main" val="723898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46</a:t>
            </a:fld>
            <a:endParaRPr lang="en-CA"/>
          </a:p>
        </p:txBody>
      </p:sp>
    </p:spTree>
    <p:extLst>
      <p:ext uri="{BB962C8B-B14F-4D97-AF65-F5344CB8AC3E}">
        <p14:creationId xmlns:p14="http://schemas.microsoft.com/office/powerpoint/2010/main" val="1866717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55</a:t>
            </a:fld>
            <a:endParaRPr lang="en-CA"/>
          </a:p>
        </p:txBody>
      </p:sp>
    </p:spTree>
    <p:extLst>
      <p:ext uri="{BB962C8B-B14F-4D97-AF65-F5344CB8AC3E}">
        <p14:creationId xmlns:p14="http://schemas.microsoft.com/office/powerpoint/2010/main" val="1844770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Digital archives are not vulnerable to bookworms.  But</a:t>
            </a:r>
            <a:r>
              <a:rPr lang="en-CA" baseline="0" dirty="0" smtClean="0"/>
              <a:t> they are fragile – more fragile – in different ways.  To illustrate this fragility, let’s consider the story of the two Doomsday Books.</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62</a:t>
            </a:fld>
            <a:endParaRPr lang="en-CA"/>
          </a:p>
        </p:txBody>
      </p:sp>
    </p:spTree>
    <p:extLst>
      <p:ext uri="{BB962C8B-B14F-4D97-AF65-F5344CB8AC3E}">
        <p14:creationId xmlns:p14="http://schemas.microsoft.com/office/powerpoint/2010/main" val="1463350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Let me tell you the story of the two Doomsday Books.  The first</a:t>
            </a:r>
            <a:r>
              <a:rPr lang="en-CA" dirty="0"/>
              <a:t>s is a Latin manuscript of the eleventh century:  for taxation purposes, William the Conqueror ordered a record made of landholders and their property in much of England and parts of Wales.  The book was finished in 1086 and it resides at The National Archives at Kew, London.</a:t>
            </a:r>
          </a:p>
          <a:p>
            <a:endParaRPr lang="en-CA" dirty="0"/>
          </a:p>
          <a:p>
            <a:r>
              <a:rPr lang="en-CA" dirty="0"/>
              <a:t>The second Doomsday Book was a BBC initiative, 900 years later:  an attempt to build a “digital snapshot of the country,” a documentation of everyday life in communities around the United Kingdom. Over a million </a:t>
            </a:r>
            <a:r>
              <a:rPr lang="en-CA"/>
              <a:t>people contributed.</a:t>
            </a:r>
            <a:r>
              <a:rPr lang="en-CA" dirty="0"/>
              <a:t> </a:t>
            </a:r>
          </a:p>
        </p:txBody>
      </p:sp>
      <p:sp>
        <p:nvSpPr>
          <p:cNvPr id="4" name="Slide Number Placeholder 3"/>
          <p:cNvSpPr>
            <a:spLocks noGrp="1"/>
          </p:cNvSpPr>
          <p:nvPr>
            <p:ph type="sldNum" sz="quarter" idx="10"/>
          </p:nvPr>
        </p:nvSpPr>
        <p:spPr/>
        <p:txBody>
          <a:bodyPr/>
          <a:lstStyle/>
          <a:p>
            <a:fld id="{41C08B9E-39B2-4354-A8F1-C3DD6B4AD9EF}" type="slidenum">
              <a:rPr lang="en-CA" smtClean="0"/>
              <a:t>63</a:t>
            </a:fld>
            <a:endParaRPr lang="en-CA"/>
          </a:p>
        </p:txBody>
      </p:sp>
    </p:spTree>
    <p:extLst>
      <p:ext uri="{BB962C8B-B14F-4D97-AF65-F5344CB8AC3E}">
        <p14:creationId xmlns:p14="http://schemas.microsoft.com/office/powerpoint/2010/main" val="3428325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Unfortunately,</a:t>
            </a:r>
            <a:r>
              <a:rPr lang="en-CA" baseline="0" dirty="0" smtClean="0"/>
              <a:t> as the machines became obsolete, the laser discs and the data on them became unreadable.  Until, roughly, 2011.  After efforts by academics and technologists around the world, the BBC’s own technologists, </a:t>
            </a:r>
            <a:r>
              <a:rPr lang="en-CA" dirty="0"/>
              <a:t>George Auckland and his Innovations Team, completed the extraction of the laser disc.  The BBC Domesday Book is now available to the world at large online.</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65</a:t>
            </a:fld>
            <a:endParaRPr lang="en-CA"/>
          </a:p>
        </p:txBody>
      </p:sp>
    </p:spTree>
    <p:extLst>
      <p:ext uri="{BB962C8B-B14F-4D97-AF65-F5344CB8AC3E}">
        <p14:creationId xmlns:p14="http://schemas.microsoft.com/office/powerpoint/2010/main" val="684136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What</a:t>
            </a:r>
            <a:r>
              <a:rPr lang="en-CA" baseline="0" dirty="0" smtClean="0"/>
              <a:t> can born-digital projects do to prevent losing data to obsolescence?  Let’s take a look at another project:  U of T’s very own Dictionary of Old English.  It lives on the fourteenth floor of Robarts.  The DOE studies the earliest form of the English language, from 600 to 1150. </a:t>
            </a:r>
            <a:r>
              <a:rPr lang="en-CA" sz="1200" b="0" i="0" kern="1200" dirty="0" smtClean="0">
                <a:solidFill>
                  <a:schemeClr val="tx1"/>
                </a:solidFill>
                <a:effectLst/>
                <a:latin typeface="+mn-lt"/>
                <a:ea typeface="+mn-ea"/>
                <a:cs typeface="+mn-cs"/>
              </a:rPr>
              <a:t>Founded in 1970 at the </a:t>
            </a:r>
            <a:r>
              <a:rPr lang="en-CA" sz="1200" b="0" i="0" u="sng" kern="1200" dirty="0" smtClean="0">
                <a:solidFill>
                  <a:schemeClr val="tx1"/>
                </a:solidFill>
                <a:effectLst/>
                <a:latin typeface="+mn-lt"/>
                <a:ea typeface="+mn-ea"/>
                <a:cs typeface="+mn-cs"/>
                <a:hlinkClick r:id="rId3"/>
              </a:rPr>
              <a:t>University of Toronto</a:t>
            </a:r>
            <a:r>
              <a:rPr lang="en-CA" sz="1200" b="0" i="0" kern="1200" dirty="0" smtClean="0">
                <a:solidFill>
                  <a:schemeClr val="tx1"/>
                </a:solidFill>
                <a:effectLst/>
                <a:latin typeface="+mn-lt"/>
                <a:ea typeface="+mn-ea"/>
                <a:cs typeface="+mn-cs"/>
              </a:rPr>
              <a:t>, the </a:t>
            </a:r>
            <a:r>
              <a:rPr lang="en-CA" sz="1200" b="0" i="0" u="sng" kern="1200" dirty="0" smtClean="0">
                <a:solidFill>
                  <a:schemeClr val="tx1"/>
                </a:solidFill>
                <a:effectLst/>
                <a:latin typeface="+mn-lt"/>
                <a:ea typeface="+mn-ea"/>
                <a:cs typeface="+mn-cs"/>
                <a:hlinkClick r:id="rId4"/>
              </a:rPr>
              <a:t>Dictionary</a:t>
            </a:r>
            <a:r>
              <a:rPr lang="en-CA" sz="1200" b="0" i="0" kern="1200" dirty="0" smtClean="0">
                <a:solidFill>
                  <a:schemeClr val="tx1"/>
                </a:solidFill>
                <a:effectLst/>
                <a:latin typeface="+mn-lt"/>
                <a:ea typeface="+mn-ea"/>
                <a:cs typeface="+mn-cs"/>
              </a:rPr>
              <a:t> and its </a:t>
            </a:r>
            <a:r>
              <a:rPr lang="en-CA" sz="1200" b="0" i="0" u="sng" kern="1200" dirty="0" smtClean="0">
                <a:solidFill>
                  <a:schemeClr val="tx1"/>
                </a:solidFill>
                <a:effectLst/>
                <a:latin typeface="+mn-lt"/>
                <a:ea typeface="+mn-ea"/>
                <a:cs typeface="+mn-cs"/>
                <a:hlinkClick r:id="rId5"/>
              </a:rPr>
              <a:t>Old English corpus</a:t>
            </a:r>
            <a:r>
              <a:rPr lang="en-CA" sz="1200" b="0" i="0" u="sng" kern="1200" dirty="0" smtClean="0">
                <a:solidFill>
                  <a:schemeClr val="tx1"/>
                </a:solidFill>
                <a:effectLst/>
                <a:latin typeface="+mn-lt"/>
                <a:ea typeface="+mn-ea"/>
                <a:cs typeface="+mn-cs"/>
              </a:rPr>
              <a:t> </a:t>
            </a:r>
            <a:r>
              <a:rPr lang="en-CA" sz="1200" b="0" i="0" kern="1200" dirty="0" smtClean="0">
                <a:solidFill>
                  <a:schemeClr val="tx1"/>
                </a:solidFill>
                <a:effectLst/>
                <a:latin typeface="+mn-lt"/>
                <a:ea typeface="+mn-ea"/>
                <a:cs typeface="+mn-cs"/>
              </a:rPr>
              <a:t>predate the Internet by more than a decade.</a:t>
            </a: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In the early seventies, the Dictionary of Old English Project created an electronic corpus (a body of texts) that included at least one version of every known Old English text—typed on a typewriter onto </a:t>
            </a:r>
            <a:r>
              <a:rPr lang="en-CA" dirty="0" err="1" smtClean="0"/>
              <a:t>Scantron</a:t>
            </a:r>
            <a:r>
              <a:rPr lang="en-CA" dirty="0" smtClean="0"/>
              <a:t> sheets, because time on the mainframe computer was very expensive (Ashley </a:t>
            </a:r>
            <a:r>
              <a:rPr lang="en-CA" dirty="0" err="1" smtClean="0"/>
              <a:t>Crandell</a:t>
            </a:r>
            <a:r>
              <a:rPr lang="en-CA" dirty="0" smtClean="0"/>
              <a:t> Amos, "Computers and Lexicography: The Dictionary of Old English," Editing, Publishing, and Computer Technology, AMS Press, Inc., 1988).  These </a:t>
            </a:r>
            <a:r>
              <a:rPr lang="en-CA" dirty="0" err="1" smtClean="0"/>
              <a:t>Scantron</a:t>
            </a:r>
            <a:r>
              <a:rPr lang="en-CA" dirty="0" smtClean="0"/>
              <a:t> sheets were scanned, and so the text was digitized.  The piece you see above is from the Old English</a:t>
            </a:r>
            <a:r>
              <a:rPr lang="en-CA" baseline="0" dirty="0" smtClean="0"/>
              <a:t> poem Beowulf:</a:t>
            </a:r>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HWÆT, WE GAR-</a:t>
            </a:r>
            <a:r>
              <a:rPr lang="en-CA" sz="1200" b="0" i="0" kern="1200" dirty="0" err="1" smtClean="0">
                <a:solidFill>
                  <a:schemeClr val="tx1"/>
                </a:solidFill>
                <a:effectLst/>
                <a:latin typeface="+mn-lt"/>
                <a:ea typeface="+mn-ea"/>
                <a:cs typeface="+mn-cs"/>
              </a:rPr>
              <a:t>DEna</a:t>
            </a:r>
            <a:r>
              <a:rPr lang="en-CA" sz="1200" b="0" i="0" kern="1200" dirty="0" smtClean="0">
                <a:solidFill>
                  <a:schemeClr val="tx1"/>
                </a:solidFill>
                <a:effectLst/>
                <a:latin typeface="+mn-lt"/>
                <a:ea typeface="+mn-ea"/>
                <a:cs typeface="+mn-cs"/>
              </a:rPr>
              <a:t> in </a:t>
            </a:r>
            <a:r>
              <a:rPr lang="en-CA" sz="1200" b="0" i="0" kern="1200" dirty="0" err="1" smtClean="0">
                <a:solidFill>
                  <a:schemeClr val="tx1"/>
                </a:solidFill>
                <a:effectLst/>
                <a:latin typeface="+mn-lt"/>
                <a:ea typeface="+mn-ea"/>
                <a:cs typeface="+mn-cs"/>
              </a:rPr>
              <a:t>geardagum</a:t>
            </a:r>
            <a:r>
              <a:rPr lang="en-CA" sz="1200" b="0" i="0" kern="1200" dirty="0" smtClean="0">
                <a:solidFill>
                  <a:schemeClr val="tx1"/>
                </a:solidFill>
                <a:effectLst/>
                <a:latin typeface="+mn-lt"/>
                <a:ea typeface="+mn-ea"/>
                <a:cs typeface="+mn-cs"/>
              </a:rPr>
              <a:t>, </a:t>
            </a:r>
            <a:r>
              <a:rPr lang="en-CA" dirty="0" smtClean="0"/>
              <a:t/>
            </a:r>
            <a:br>
              <a:rPr lang="en-CA" dirty="0" smtClean="0"/>
            </a:br>
            <a:r>
              <a:rPr lang="en-CA" sz="1200" b="0" i="0" kern="1200" dirty="0" err="1" smtClean="0">
                <a:solidFill>
                  <a:schemeClr val="tx1"/>
                </a:solidFill>
                <a:effectLst/>
                <a:latin typeface="+mn-lt"/>
                <a:ea typeface="+mn-ea"/>
                <a:cs typeface="+mn-cs"/>
              </a:rPr>
              <a:t>þeodcyninga</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þrym</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gefrunon</a:t>
            </a:r>
            <a:r>
              <a:rPr lang="en-CA" sz="1200" b="0" i="0" kern="1200" dirty="0" smtClean="0">
                <a:solidFill>
                  <a:schemeClr val="tx1"/>
                </a:solidFill>
                <a:effectLst/>
                <a:latin typeface="+mn-lt"/>
                <a:ea typeface="+mn-ea"/>
                <a:cs typeface="+mn-cs"/>
              </a:rPr>
              <a:t>, </a:t>
            </a:r>
            <a:r>
              <a:rPr lang="en-CA" dirty="0" smtClean="0"/>
              <a:t/>
            </a:r>
            <a:br>
              <a:rPr lang="en-CA" dirty="0" smtClean="0"/>
            </a:br>
            <a:r>
              <a:rPr lang="en-CA" sz="1200" b="0" i="0" kern="1200" dirty="0" err="1" smtClean="0">
                <a:solidFill>
                  <a:schemeClr val="tx1"/>
                </a:solidFill>
                <a:effectLst/>
                <a:latin typeface="+mn-lt"/>
                <a:ea typeface="+mn-ea"/>
                <a:cs typeface="+mn-cs"/>
              </a:rPr>
              <a:t>hu</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ða</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æþelingas</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ellen</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fremedon</a:t>
            </a:r>
            <a:r>
              <a:rPr lang="en-CA"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(Listen, we have heard</a:t>
            </a:r>
            <a:r>
              <a:rPr lang="en-CA" sz="1200" b="0" i="0" kern="1200" baseline="0" dirty="0" smtClean="0">
                <a:solidFill>
                  <a:schemeClr val="tx1"/>
                </a:solidFill>
                <a:effectLst/>
                <a:latin typeface="+mn-lt"/>
                <a:ea typeface="+mn-ea"/>
                <a:cs typeface="+mn-cs"/>
              </a:rPr>
              <a:t> of the Spear-</a:t>
            </a:r>
            <a:r>
              <a:rPr lang="en-CA" sz="1200" b="0" i="0" kern="1200" baseline="0" dirty="0" err="1" smtClean="0">
                <a:solidFill>
                  <a:schemeClr val="tx1"/>
                </a:solidFill>
                <a:effectLst/>
                <a:latin typeface="+mn-lt"/>
                <a:ea typeface="+mn-ea"/>
                <a:cs typeface="+mn-cs"/>
              </a:rPr>
              <a:t>danes</a:t>
            </a:r>
            <a:r>
              <a:rPr lang="en-CA" sz="1200" b="0" i="0" kern="1200" baseline="0" dirty="0" smtClean="0">
                <a:solidFill>
                  <a:schemeClr val="tx1"/>
                </a:solidFill>
                <a:effectLst/>
                <a:latin typeface="+mn-lt"/>
                <a:ea typeface="+mn-ea"/>
                <a:cs typeface="+mn-cs"/>
              </a:rPr>
              <a:t> in days of old, the kings of the people and their glory, how the princes performed deeds of courage.)</a:t>
            </a:r>
            <a:endParaRPr lang="en-CA" dirty="0"/>
          </a:p>
        </p:txBody>
      </p:sp>
      <p:sp>
        <p:nvSpPr>
          <p:cNvPr id="4" name="Slide Number Placeholder 3"/>
          <p:cNvSpPr>
            <a:spLocks noGrp="1"/>
          </p:cNvSpPr>
          <p:nvPr>
            <p:ph type="sldNum" sz="quarter" idx="10"/>
          </p:nvPr>
        </p:nvSpPr>
        <p:spPr/>
        <p:txBody>
          <a:bodyPr/>
          <a:lstStyle/>
          <a:p>
            <a:fld id="{4CFECA3C-9D3E-4CBF-A128-525C537489AC}" type="slidenum">
              <a:rPr lang="en-CA" smtClean="0"/>
              <a:t>68</a:t>
            </a:fld>
            <a:endParaRPr lang="en-CA"/>
          </a:p>
        </p:txBody>
      </p:sp>
    </p:spTree>
    <p:extLst>
      <p:ext uri="{BB962C8B-B14F-4D97-AF65-F5344CB8AC3E}">
        <p14:creationId xmlns:p14="http://schemas.microsoft.com/office/powerpoint/2010/main" val="4171317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And here is</a:t>
            </a:r>
            <a:r>
              <a:rPr lang="en-CA" baseline="0" dirty="0" smtClean="0"/>
              <a:t> the DOE Corpus in 2016, accessible online.</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69</a:t>
            </a:fld>
            <a:endParaRPr lang="en-CA"/>
          </a:p>
        </p:txBody>
      </p:sp>
    </p:spTree>
    <p:extLst>
      <p:ext uri="{BB962C8B-B14F-4D97-AF65-F5344CB8AC3E}">
        <p14:creationId xmlns:p14="http://schemas.microsoft.com/office/powerpoint/2010/main" val="400269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Storing the data on your own machine is very</a:t>
            </a:r>
            <a:r>
              <a:rPr lang="en-CA" baseline="0" dirty="0" smtClean="0"/>
              <a:t> risky.  If you put it in </a:t>
            </a:r>
            <a:r>
              <a:rPr lang="en-CA" dirty="0" smtClean="0"/>
              <a:t>Dropbox or Google Drive,</a:t>
            </a:r>
            <a:r>
              <a:rPr lang="en-CA" baseline="0" dirty="0" smtClean="0"/>
              <a:t> that’s</a:t>
            </a:r>
            <a:r>
              <a:rPr lang="en-CA" dirty="0" smtClean="0"/>
              <a:t> better, but not perfect:  what if you or a team member deletes the data by accident? Even better</a:t>
            </a:r>
            <a:r>
              <a:rPr lang="en-CA" baseline="0" dirty="0" smtClean="0"/>
              <a:t> if you have multiple off-site backups:  so if e.g. Dropbox has a security failure and your own computer is compromised, you can still get your data from the hard-drive at your parents’. </a:t>
            </a:r>
            <a:r>
              <a:rPr lang="en-CA" dirty="0" smtClean="0"/>
              <a:t>Even better:  GitHub (which is a platform that</a:t>
            </a:r>
            <a:r>
              <a:rPr lang="en-CA" baseline="0" dirty="0" smtClean="0"/>
              <a:t> tracks versions of your data, where you have the history of your data and can go back to earlier versions)</a:t>
            </a:r>
            <a:r>
              <a:rPr lang="en-CA" dirty="0" smtClean="0"/>
              <a:t>. </a:t>
            </a: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If you’re a research institution, you have some other, even safer options.  </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Your institutional repository is maintained by the library:  it’s a place to park your data that has sophisticated technical </a:t>
            </a:r>
            <a:r>
              <a:rPr lang="en-CA" dirty="0" smtClean="0"/>
              <a:t>safeguards against data degradation.</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If one </a:t>
            </a:r>
            <a:r>
              <a:rPr lang="en-CA" baseline="0" dirty="0" smtClean="0"/>
              <a:t>institutional repository is nice, more are even better.  LOCKSS is an open-source preservation system that sustains a </a:t>
            </a:r>
            <a:r>
              <a:rPr lang="en-CA" dirty="0" smtClean="0"/>
              <a:t>distributed network of institutional repositories.</a:t>
            </a:r>
            <a:r>
              <a:rPr lang="en-CA" baseline="0" dirty="0" smtClean="0"/>
              <a:t>  It’s like storing your backup hard-drive at your parents’ and having them store their hard-drive at your house.  In other words, everyone protects everyone else’s data.  LOCKSS stands for “lots of copies keep stuff safe.”  And for additional protection, there are dark archives, for disaster recovery.  These keep data secret and inaccessible until a trigger event such as a natural disaster or another kind of catastrophic data loss. </a:t>
            </a: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70</a:t>
            </a:fld>
            <a:endParaRPr lang="en-CA"/>
          </a:p>
        </p:txBody>
      </p:sp>
    </p:spTree>
    <p:extLst>
      <p:ext uri="{BB962C8B-B14F-4D97-AF65-F5344CB8AC3E}">
        <p14:creationId xmlns:p14="http://schemas.microsoft.com/office/powerpoint/2010/main" val="175755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How long do</a:t>
            </a:r>
            <a:r>
              <a:rPr lang="en-CA" baseline="0" dirty="0" smtClean="0"/>
              <a:t> hardware and software platforms live?  What’s their life expectancy?</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71</a:t>
            </a:fld>
            <a:endParaRPr lang="en-CA"/>
          </a:p>
        </p:txBody>
      </p:sp>
    </p:spTree>
    <p:extLst>
      <p:ext uri="{BB962C8B-B14F-4D97-AF65-F5344CB8AC3E}">
        <p14:creationId xmlns:p14="http://schemas.microsoft.com/office/powerpoint/2010/main" val="23596052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Suppose your data is in an</a:t>
            </a:r>
            <a:r>
              <a:rPr lang="en-CA" baseline="0" dirty="0" smtClean="0"/>
              <a:t> obsolete, unstable platform.  What can you do?</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72</a:t>
            </a:fld>
            <a:endParaRPr lang="en-CA"/>
          </a:p>
        </p:txBody>
      </p:sp>
    </p:spTree>
    <p:extLst>
      <p:ext uri="{BB962C8B-B14F-4D97-AF65-F5344CB8AC3E}">
        <p14:creationId xmlns:p14="http://schemas.microsoft.com/office/powerpoint/2010/main" val="419222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7</a:t>
            </a:fld>
            <a:endParaRPr lang="en-CA"/>
          </a:p>
        </p:txBody>
      </p:sp>
    </p:spTree>
    <p:extLst>
      <p:ext uri="{BB962C8B-B14F-4D97-AF65-F5344CB8AC3E}">
        <p14:creationId xmlns:p14="http://schemas.microsoft.com/office/powerpoint/2010/main" val="1676628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baseline="0" dirty="0" smtClean="0">
                <a:solidFill>
                  <a:schemeClr val="tx1"/>
                </a:solidFill>
                <a:effectLst/>
                <a:latin typeface="+mn-lt"/>
                <a:ea typeface="+mn-ea"/>
                <a:cs typeface="+mn-cs"/>
              </a:rPr>
              <a:t>Think </a:t>
            </a:r>
            <a:r>
              <a:rPr lang="en-CA" sz="1200" b="0" i="0" kern="1200" baseline="0" dirty="0" smtClean="0">
                <a:solidFill>
                  <a:schemeClr val="tx1"/>
                </a:solidFill>
                <a:effectLst/>
                <a:latin typeface="+mn-lt"/>
                <a:ea typeface="+mn-ea"/>
                <a:cs typeface="+mn-cs"/>
              </a:rPr>
              <a:t>about the residential school system in Canada, under which </a:t>
            </a:r>
            <a:r>
              <a:rPr lang="en-CA" sz="1200" b="0" i="0" kern="1200" dirty="0" smtClean="0">
                <a:solidFill>
                  <a:schemeClr val="tx1"/>
                </a:solidFill>
                <a:effectLst/>
                <a:latin typeface="+mn-lt"/>
                <a:ea typeface="+mn-ea"/>
                <a:cs typeface="+mn-cs"/>
              </a:rPr>
              <a:t>about 150,000 First Nation, Inuit and Métis children were removed from their communities, forced to attend residential schools, not allowed to speak their first language, not allowed to practice native traditions.  Many were</a:t>
            </a:r>
            <a:r>
              <a:rPr lang="en-CA" sz="1200" b="0" i="0" kern="1200" baseline="0" dirty="0" smtClean="0">
                <a:solidFill>
                  <a:schemeClr val="tx1"/>
                </a:solidFill>
                <a:effectLst/>
                <a:latin typeface="+mn-lt"/>
                <a:ea typeface="+mn-ea"/>
                <a:cs typeface="+mn-cs"/>
              </a:rPr>
              <a:t> starved, beaten, sexually abused.  Two days ago, Ontario Premier Kathleen Wynne officially apologized to First Nations, Metis, and Inuit communities for the abuses of the residential school system.  Part of the Truth and Reconciliation Commission’s work has been to uncover this history.  It is not recovery.  It is not undoing of cultural genocide.  But, and I quote the National Centre for Truth and Reconciliation, “</a:t>
            </a:r>
            <a:r>
              <a:rPr lang="en-CA" sz="1200" b="0" i="0" kern="1200" dirty="0" smtClean="0">
                <a:solidFill>
                  <a:schemeClr val="tx1"/>
                </a:solidFill>
                <a:effectLst/>
                <a:latin typeface="+mn-lt"/>
                <a:ea typeface="+mn-ea"/>
                <a:cs typeface="+mn-cs"/>
              </a:rPr>
              <a:t>A shared vision held by those affected by Indian residential schools was to create a place of learning and dialogue where the truths of their experiences were honoured and kept safe for future generations. They wanted their families, communities and all of Canada to learn from these hard lessons so they would not be repeated.”  The</a:t>
            </a:r>
            <a:r>
              <a:rPr lang="en-CA" sz="1200" b="0" i="0" kern="1200" baseline="0" dirty="0" smtClean="0">
                <a:solidFill>
                  <a:schemeClr val="tx1"/>
                </a:solidFill>
                <a:effectLst/>
                <a:latin typeface="+mn-lt"/>
                <a:ea typeface="+mn-ea"/>
                <a:cs typeface="+mn-cs"/>
              </a:rPr>
              <a:t> Governing Circle of the archive must “ensure Indigenous control over the materials, </a:t>
            </a:r>
            <a:r>
              <a:rPr lang="en-CA" sz="1200" b="0" i="0" kern="1200" dirty="0" smtClean="0">
                <a:solidFill>
                  <a:schemeClr val="tx1"/>
                </a:solidFill>
                <a:effectLst/>
                <a:latin typeface="+mn-lt"/>
                <a:ea typeface="+mn-ea"/>
                <a:cs typeface="+mn-cs"/>
              </a:rPr>
              <a:t>ensure Indigenous control over the materials; provide guidance on policies, activities, ceremonies and protocols; and provide guidance on methods and sources for expanding the Centre’s holdings and resources.”  The</a:t>
            </a:r>
            <a:r>
              <a:rPr lang="en-CA" sz="1200" b="0" i="0" kern="1200" baseline="0" dirty="0" smtClean="0">
                <a:solidFill>
                  <a:schemeClr val="tx1"/>
                </a:solidFill>
                <a:effectLst/>
                <a:latin typeface="+mn-lt"/>
                <a:ea typeface="+mn-ea"/>
                <a:cs typeface="+mn-cs"/>
              </a:rPr>
              <a:t> archive does not turn back time.  But it safeguards the past and, in so doing, opens up possible futures</a:t>
            </a:r>
            <a:r>
              <a:rPr lang="en-CA" sz="1200" b="0" i="0" kern="1200" baseline="0" dirty="0" smtClean="0">
                <a:solidFill>
                  <a:schemeClr val="tx1"/>
                </a:solidFill>
                <a:effectLst/>
                <a:latin typeface="+mn-lt"/>
                <a:ea typeface="+mn-ea"/>
                <a:cs typeface="+mn-cs"/>
              </a:rPr>
              <a:t>.</a:t>
            </a:r>
            <a:endParaRPr lang="en-CA"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C08B9E-39B2-4354-A8F1-C3DD6B4AD9EF}" type="slidenum">
              <a:rPr lang="en-CA" smtClean="0"/>
              <a:t>81</a:t>
            </a:fld>
            <a:endParaRPr lang="en-CA"/>
          </a:p>
        </p:txBody>
      </p:sp>
    </p:spTree>
    <p:extLst>
      <p:ext uri="{BB962C8B-B14F-4D97-AF65-F5344CB8AC3E}">
        <p14:creationId xmlns:p14="http://schemas.microsoft.com/office/powerpoint/2010/main" val="1234675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86</a:t>
            </a:fld>
            <a:endParaRPr lang="en-CA"/>
          </a:p>
        </p:txBody>
      </p:sp>
    </p:spTree>
    <p:extLst>
      <p:ext uri="{BB962C8B-B14F-4D97-AF65-F5344CB8AC3E}">
        <p14:creationId xmlns:p14="http://schemas.microsoft.com/office/powerpoint/2010/main" val="13734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8</a:t>
            </a:fld>
            <a:endParaRPr lang="en-CA"/>
          </a:p>
        </p:txBody>
      </p:sp>
    </p:spTree>
    <p:extLst>
      <p:ext uri="{BB962C8B-B14F-4D97-AF65-F5344CB8AC3E}">
        <p14:creationId xmlns:p14="http://schemas.microsoft.com/office/powerpoint/2010/main" val="99839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I want to begin with a riddle.  It’s from the Old English Exeter Book, a tenth-century manuscript that contains Old English poetry and prose—and includes a collection of riddle poems, like this one.  The most frequent solution is Moth or Bookworm:  a creature that devours books and so swallows up human knowledge and its “strong foundation” without understanding.</a:t>
            </a:r>
          </a:p>
          <a:p>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17</a:t>
            </a:fld>
            <a:endParaRPr lang="en-CA"/>
          </a:p>
        </p:txBody>
      </p:sp>
    </p:spTree>
    <p:extLst>
      <p:ext uri="{BB962C8B-B14F-4D97-AF65-F5344CB8AC3E}">
        <p14:creationId xmlns:p14="http://schemas.microsoft.com/office/powerpoint/2010/main" val="404396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Here’s an example of</a:t>
            </a:r>
            <a:r>
              <a:rPr lang="en-CA" baseline="0" dirty="0" smtClean="0"/>
              <a:t> bookworm damage in a manuscript.  </a:t>
            </a:r>
            <a:r>
              <a:rPr lang="en-CA" dirty="0" smtClean="0"/>
              <a:t>Eric</a:t>
            </a:r>
            <a:r>
              <a:rPr lang="en-CA" baseline="0" dirty="0" smtClean="0"/>
              <a:t> </a:t>
            </a:r>
            <a:r>
              <a:rPr lang="en-CA" baseline="0" dirty="0" err="1" smtClean="0"/>
              <a:t>Kwakkel</a:t>
            </a:r>
            <a:r>
              <a:rPr lang="en-CA" baseline="0" dirty="0" smtClean="0"/>
              <a:t> writes:  “</a:t>
            </a:r>
            <a:r>
              <a:rPr lang="en-CA" dirty="0" smtClean="0"/>
              <a:t>The most peculiar thing about the holes [bookworms] left behind is that they usually stop halfway the book. It is as if the worm, finished with his meal, turned around and traced his steps back to the restaurant’s exit. Like a satisfied customer.”</a:t>
            </a:r>
            <a:endParaRPr lang="en-CA" dirty="0"/>
          </a:p>
        </p:txBody>
      </p:sp>
      <p:sp>
        <p:nvSpPr>
          <p:cNvPr id="4" name="Slide Number Placeholder 3"/>
          <p:cNvSpPr>
            <a:spLocks noGrp="1"/>
          </p:cNvSpPr>
          <p:nvPr>
            <p:ph type="sldNum" sz="quarter" idx="10"/>
          </p:nvPr>
        </p:nvSpPr>
        <p:spPr/>
        <p:txBody>
          <a:bodyPr/>
          <a:lstStyle/>
          <a:p>
            <a:fld id="{41C08B9E-39B2-4354-A8F1-C3DD6B4AD9EF}" type="slidenum">
              <a:rPr lang="en-CA" smtClean="0"/>
              <a:t>18</a:t>
            </a:fld>
            <a:endParaRPr lang="en-CA"/>
          </a:p>
        </p:txBody>
      </p:sp>
    </p:spTree>
    <p:extLst>
      <p:ext uri="{BB962C8B-B14F-4D97-AF65-F5344CB8AC3E}">
        <p14:creationId xmlns:p14="http://schemas.microsoft.com/office/powerpoint/2010/main" val="2763361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Bookworms:</a:t>
            </a:r>
            <a:r>
              <a:rPr lang="en-US" baseline="0" dirty="0" smtClean="0"/>
              <a:t>  Insect images</a:t>
            </a:r>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19</a:t>
            </a:fld>
            <a:endParaRPr lang="en-CA"/>
          </a:p>
        </p:txBody>
      </p:sp>
    </p:spTree>
    <p:extLst>
      <p:ext uri="{BB962C8B-B14F-4D97-AF65-F5344CB8AC3E}">
        <p14:creationId xmlns:p14="http://schemas.microsoft.com/office/powerpoint/2010/main" val="252609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B9E-39B2-4354-A8F1-C3DD6B4AD9EF}" type="slidenum">
              <a:rPr lang="en-CA" smtClean="0"/>
              <a:t>20</a:t>
            </a:fld>
            <a:endParaRPr lang="en-CA"/>
          </a:p>
        </p:txBody>
      </p:sp>
    </p:spTree>
    <p:extLst>
      <p:ext uri="{BB962C8B-B14F-4D97-AF65-F5344CB8AC3E}">
        <p14:creationId xmlns:p14="http://schemas.microsoft.com/office/powerpoint/2010/main" val="199885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4196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653491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345550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54685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651491-5C70-4C86-A33C-9E091ED9692B}" type="datetimeFigureOut">
              <a:rPr lang="en-CA" smtClean="0"/>
              <a:t>10/10/2018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382674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B3651491-5C70-4C86-A33C-9E091ED9692B}" type="datetimeFigureOut">
              <a:rPr lang="en-CA" smtClean="0"/>
              <a:t>10/10/2018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2110114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B3651491-5C70-4C86-A33C-9E091ED9692B}" type="datetimeFigureOut">
              <a:rPr lang="en-CA" smtClean="0"/>
              <a:t>10/10/2018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636173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B3651491-5C70-4C86-A33C-9E091ED9692B}" type="datetimeFigureOut">
              <a:rPr lang="en-CA" smtClean="0"/>
              <a:t>10/10/2018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90435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51491-5C70-4C86-A33C-9E091ED9692B}" type="datetimeFigureOut">
              <a:rPr lang="en-CA" smtClean="0"/>
              <a:t>10/10/2018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3628609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651491-5C70-4C86-A33C-9E091ED9692B}" type="datetimeFigureOut">
              <a:rPr lang="en-CA" smtClean="0"/>
              <a:t>10/10/2018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1491166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651491-5C70-4C86-A33C-9E091ED9692B}" type="datetimeFigureOut">
              <a:rPr lang="en-CA" smtClean="0"/>
              <a:t>10/10/2018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208AE6E-49C8-4220-A5AE-B6A5BC31A134}" type="slidenum">
              <a:rPr lang="en-CA" smtClean="0"/>
              <a:t>‹#›</a:t>
            </a:fld>
            <a:endParaRPr lang="en-CA"/>
          </a:p>
        </p:txBody>
      </p:sp>
    </p:spTree>
    <p:extLst>
      <p:ext uri="{BB962C8B-B14F-4D97-AF65-F5344CB8AC3E}">
        <p14:creationId xmlns:p14="http://schemas.microsoft.com/office/powerpoint/2010/main" val="2948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51491-5C70-4C86-A33C-9E091ED9692B}" type="datetimeFigureOut">
              <a:rPr lang="en-CA" smtClean="0"/>
              <a:t>10/10/2018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8AE6E-49C8-4220-A5AE-B6A5BC31A134}" type="slidenum">
              <a:rPr lang="en-CA" smtClean="0"/>
              <a:t>‹#›</a:t>
            </a:fld>
            <a:endParaRPr lang="en-CA"/>
          </a:p>
        </p:txBody>
      </p:sp>
    </p:spTree>
    <p:extLst>
      <p:ext uri="{BB962C8B-B14F-4D97-AF65-F5344CB8AC3E}">
        <p14:creationId xmlns:p14="http://schemas.microsoft.com/office/powerpoint/2010/main" val="158233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https://www.youtube.com/embed/EMjhNhQsqsg?rel=0" TargetMode="External"/><Relationship Id="rId4" Type="http://schemas.openxmlformats.org/officeDocument/2006/relationships/hyperlink" Target="https://youtu.be/EMjhNhQsqs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rikkwakkel.tumblr.com/post/52826845564/killer-bookworm-holes-like-these-are-frequently"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storify.com/acarvin/new-story-2" TargetMode="External"/><Relationship Id="rId4" Type="http://schemas.openxmlformats.org/officeDocument/2006/relationships/hyperlink" Target="http://guides.library.cornell.edu/c.php?g=31688&amp;p=20074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8.png"/><Relationship Id="rId4"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archimedespalimpsest.net/Data/" TargetMode="External"/><Relationship Id="rId2" Type="http://schemas.openxmlformats.org/officeDocument/2006/relationships/hyperlink" Target="https://www.ted.com/talks/william_noel_revealing_the_lost_codex_of_archimedes" TargetMode="External"/><Relationship Id="rId1" Type="http://schemas.openxmlformats.org/officeDocument/2006/relationships/slideLayout" Target="../slideLayouts/slideLayout8.xml"/><Relationship Id="rId4" Type="http://schemas.openxmlformats.org/officeDocument/2006/relationships/image" Target="../media/image46.jpeg"/></Relationships>
</file>

<file path=ppt/slides/_rels/slide55.xml.rels><?xml version="1.0" encoding="UTF-8" standalone="yes"?>
<Relationships xmlns="http://schemas.openxmlformats.org/package/2006/relationships"><Relationship Id="rId3" Type="http://schemas.openxmlformats.org/officeDocument/2006/relationships/hyperlink" Target="https://www.newsweek.com/2016/01/29/x-rays-reveal-secrets-egyptian-scrolls-papyrus-416719.html"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7.jpeg"/></Relationships>
</file>

<file path=ppt/slides/_rels/slide56.xml.rels><?xml version="1.0" encoding="UTF-8" standalone="yes"?>
<Relationships xmlns="http://schemas.openxmlformats.org/package/2006/relationships"><Relationship Id="rId3" Type="http://schemas.openxmlformats.org/officeDocument/2006/relationships/hyperlink" Target="https://getit.library.utoronto.ca/index.php/oneclick?ctx_ver=Z39.88-2004&amp;ctx_enc=info:ofi/enc:UTF-8&amp;rfr_id=info:sid/summon.serialssolutions.com&amp;rft_val_fmt=info:ofi/fmt:kev:mtx:journal&amp;rft.genre=proceeding&amp;rft.title=2011+19th+European+Signal+Processing+Conference&amp;rft.atitle=Spectral+imaging+for+revealing+and+preserving+world+cultural+heritage&amp;rft.au=France,+Fenella+G&amp;rft.au=Toth,+Michael+B&amp;rft.date=2011-08-01&amp;rft.pub=IEEE&amp;rft.issn=2076-1465&amp;rft.spage=1450&amp;rft.epage=1454&amp;rft.externalDocID=7069644"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6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eiratansey.com/2017/05/16/fierce-urgencies-2017/"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Medieval Manuscripts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68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rot="5400000">
            <a:off x="3039525" y="923387"/>
            <a:ext cx="6690404" cy="5017802"/>
          </a:xfrm>
        </p:spPr>
      </p:pic>
    </p:spTree>
    <p:extLst>
      <p:ext uri="{BB962C8B-B14F-4D97-AF65-F5344CB8AC3E}">
        <p14:creationId xmlns:p14="http://schemas.microsoft.com/office/powerpoint/2010/main" val="177080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Early Printed Books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54530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4101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10068"/>
          <a:stretch/>
        </p:blipFill>
        <p:spPr>
          <a:xfrm>
            <a:off x="6174145" y="335903"/>
            <a:ext cx="5143500" cy="6167535"/>
          </a:xfrm>
          <a:prstGeom prst="rect">
            <a:avLst/>
          </a:prstGeom>
        </p:spPr>
      </p:pic>
      <p:sp>
        <p:nvSpPr>
          <p:cNvPr id="3" name="TextBox 2"/>
          <p:cNvSpPr txBox="1"/>
          <p:nvPr/>
        </p:nvSpPr>
        <p:spPr>
          <a:xfrm>
            <a:off x="839755" y="877078"/>
            <a:ext cx="4581331" cy="1508105"/>
          </a:xfrm>
          <a:prstGeom prst="rect">
            <a:avLst/>
          </a:prstGeom>
          <a:noFill/>
        </p:spPr>
        <p:txBody>
          <a:bodyPr wrap="square" rtlCol="0">
            <a:spAutoFit/>
          </a:bodyPr>
          <a:lstStyle/>
          <a:p>
            <a:r>
              <a:rPr lang="en-US" sz="2800" dirty="0" smtClean="0"/>
              <a:t>“Wicked” Bible. Thomas Fisher Rare Books Library.</a:t>
            </a:r>
          </a:p>
          <a:p>
            <a:endParaRPr lang="en-US" dirty="0"/>
          </a:p>
          <a:p>
            <a:r>
              <a:rPr lang="en-US" dirty="0" smtClean="0"/>
              <a:t>(AB)</a:t>
            </a:r>
            <a:endParaRPr lang="en-US" dirty="0"/>
          </a:p>
        </p:txBody>
      </p:sp>
      <p:pic>
        <p:nvPicPr>
          <p:cNvPr id="8" name="Picture 7"/>
          <p:cNvPicPr>
            <a:picLocks noChangeAspect="1"/>
          </p:cNvPicPr>
          <p:nvPr/>
        </p:nvPicPr>
        <p:blipFill rotWithShape="1">
          <a:blip r:embed="rId3"/>
          <a:srcRect l="18626"/>
          <a:stretch/>
        </p:blipFill>
        <p:spPr>
          <a:xfrm>
            <a:off x="240674" y="2634343"/>
            <a:ext cx="5890217" cy="2900894"/>
          </a:xfrm>
          <a:prstGeom prst="rect">
            <a:avLst/>
          </a:prstGeom>
        </p:spPr>
      </p:pic>
      <p:cxnSp>
        <p:nvCxnSpPr>
          <p:cNvPr id="5" name="Straight Arrow Connector 4"/>
          <p:cNvCxnSpPr/>
          <p:nvPr/>
        </p:nvCxnSpPr>
        <p:spPr>
          <a:xfrm flipH="1" flipV="1">
            <a:off x="4216076" y="3732245"/>
            <a:ext cx="3304400" cy="1464907"/>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495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MjhNhQsqsg"/>
          <p:cNvPicPr>
            <a:picLocks noRot="1" noChangeAspect="1"/>
          </p:cNvPicPr>
          <p:nvPr>
            <a:videoFile r:link="rId1"/>
          </p:nvPr>
        </p:nvPicPr>
        <p:blipFill>
          <a:blip r:embed="rId3"/>
          <a:stretch>
            <a:fillRect/>
          </a:stretch>
        </p:blipFill>
        <p:spPr>
          <a:xfrm>
            <a:off x="3439886" y="1174297"/>
            <a:ext cx="4572000" cy="2571750"/>
          </a:xfrm>
          <a:prstGeom prst="rect">
            <a:avLst/>
          </a:prstGeom>
        </p:spPr>
      </p:pic>
      <p:sp>
        <p:nvSpPr>
          <p:cNvPr id="4" name="Rectangle 3"/>
          <p:cNvSpPr/>
          <p:nvPr/>
        </p:nvSpPr>
        <p:spPr>
          <a:xfrm>
            <a:off x="4516689" y="3244334"/>
            <a:ext cx="3158622" cy="369332"/>
          </a:xfrm>
          <a:prstGeom prst="rect">
            <a:avLst/>
          </a:prstGeom>
        </p:spPr>
        <p:txBody>
          <a:bodyPr wrap="none">
            <a:spAutoFit/>
          </a:bodyPr>
          <a:lstStyle/>
          <a:p>
            <a:r>
              <a:rPr lang="en-US" dirty="0"/>
              <a:t>https://youtu.be/EMjhNhQsqsg</a:t>
            </a:r>
          </a:p>
        </p:txBody>
      </p:sp>
      <p:sp>
        <p:nvSpPr>
          <p:cNvPr id="5" name="TextBox 4"/>
          <p:cNvSpPr txBox="1"/>
          <p:nvPr/>
        </p:nvSpPr>
        <p:spPr>
          <a:xfrm>
            <a:off x="2721429" y="4365171"/>
            <a:ext cx="6259285" cy="461665"/>
          </a:xfrm>
          <a:prstGeom prst="rect">
            <a:avLst/>
          </a:prstGeom>
          <a:noFill/>
        </p:spPr>
        <p:txBody>
          <a:bodyPr wrap="square" rtlCol="0">
            <a:spAutoFit/>
          </a:bodyPr>
          <a:lstStyle/>
          <a:p>
            <a:pPr algn="ctr"/>
            <a:r>
              <a:rPr lang="en-US" sz="2400" dirty="0">
                <a:hlinkClick r:id="rId4"/>
              </a:rPr>
              <a:t>https://youtu.be/EMjhNhQsqsg</a:t>
            </a:r>
            <a:endParaRPr lang="en-US" sz="2400" dirty="0"/>
          </a:p>
        </p:txBody>
      </p:sp>
    </p:spTree>
    <p:extLst>
      <p:ext uri="{BB962C8B-B14F-4D97-AF65-F5344CB8AC3E}">
        <p14:creationId xmlns:p14="http://schemas.microsoft.com/office/powerpoint/2010/main" val="1261637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Making &amp; Sustaining </a:t>
            </a:r>
            <a:br>
              <a:rPr lang="en-CA" dirty="0" smtClean="0"/>
            </a:br>
            <a:r>
              <a:rPr lang="en-CA" dirty="0" smtClean="0"/>
              <a:t>Digital Archives</a:t>
            </a:r>
            <a:endParaRPr lang="en-CA" dirty="0"/>
          </a:p>
        </p:txBody>
      </p:sp>
    </p:spTree>
    <p:extLst>
      <p:ext uri="{BB962C8B-B14F-4D97-AF65-F5344CB8AC3E}">
        <p14:creationId xmlns:p14="http://schemas.microsoft.com/office/powerpoint/2010/main" val="1484641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Overview</a:t>
            </a:r>
            <a:endParaRPr lang="en-CA" dirty="0"/>
          </a:p>
        </p:txBody>
      </p:sp>
      <p:sp>
        <p:nvSpPr>
          <p:cNvPr id="3" name="Content Placeholder 2"/>
          <p:cNvSpPr>
            <a:spLocks noGrp="1"/>
          </p:cNvSpPr>
          <p:nvPr>
            <p:ph idx="1"/>
          </p:nvPr>
        </p:nvSpPr>
        <p:spPr/>
        <p:txBody>
          <a:bodyPr/>
          <a:lstStyle/>
          <a:p>
            <a:r>
              <a:rPr lang="en-CA" dirty="0" smtClean="0"/>
              <a:t>Old English Riddles (Exeter Book 47)</a:t>
            </a:r>
          </a:p>
          <a:p>
            <a:r>
              <a:rPr lang="en-CA" dirty="0" smtClean="0"/>
              <a:t>Making Digital Archives</a:t>
            </a:r>
          </a:p>
          <a:p>
            <a:r>
              <a:rPr lang="en-CA" dirty="0" smtClean="0"/>
              <a:t>Using &amp; Sustaining Digital Archives</a:t>
            </a:r>
          </a:p>
          <a:p>
            <a:pPr marL="0" indent="0">
              <a:buNone/>
            </a:pPr>
            <a:endParaRPr lang="en-CA" dirty="0" smtClean="0"/>
          </a:p>
          <a:p>
            <a:endParaRPr lang="en-CA" dirty="0" smtClean="0"/>
          </a:p>
          <a:p>
            <a:endParaRPr lang="en-CA" dirty="0"/>
          </a:p>
        </p:txBody>
      </p:sp>
    </p:spTree>
    <p:extLst>
      <p:ext uri="{BB962C8B-B14F-4D97-AF65-F5344CB8AC3E}">
        <p14:creationId xmlns:p14="http://schemas.microsoft.com/office/powerpoint/2010/main" val="2732032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1680" y="1005840"/>
            <a:ext cx="8839200" cy="4814507"/>
          </a:xfrm>
        </p:spPr>
        <p:txBody>
          <a:bodyPr>
            <a:normAutofit fontScale="92500" lnSpcReduction="10000"/>
          </a:bodyPr>
          <a:lstStyle/>
          <a:p>
            <a:pPr marL="0" indent="0" fontAlgn="base">
              <a:buNone/>
            </a:pPr>
            <a:r>
              <a:rPr lang="en-CA" dirty="0" err="1">
                <a:latin typeface="Palatino Linotype" panose="02040502050505030304" pitchFamily="18" charset="0"/>
              </a:rPr>
              <a:t>Moððe</a:t>
            </a:r>
            <a:r>
              <a:rPr lang="en-CA" dirty="0">
                <a:latin typeface="Palatino Linotype" panose="02040502050505030304" pitchFamily="18" charset="0"/>
              </a:rPr>
              <a:t> word </a:t>
            </a:r>
            <a:r>
              <a:rPr lang="en-CA" dirty="0" err="1">
                <a:latin typeface="Palatino Linotype" panose="02040502050505030304" pitchFamily="18" charset="0"/>
              </a:rPr>
              <a:t>fræt</a:t>
            </a:r>
            <a:r>
              <a:rPr lang="en-CA" dirty="0">
                <a:latin typeface="Palatino Linotype" panose="02040502050505030304" pitchFamily="18" charset="0"/>
              </a:rPr>
              <a:t>.      Me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þuhte</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wrætlicu</a:t>
            </a:r>
            <a:r>
              <a:rPr lang="en-CA" dirty="0">
                <a:latin typeface="Palatino Linotype" panose="02040502050505030304" pitchFamily="18" charset="0"/>
              </a:rPr>
              <a:t> </a:t>
            </a:r>
            <a:r>
              <a:rPr lang="en-CA" dirty="0" err="1">
                <a:latin typeface="Palatino Linotype" panose="02040502050505030304" pitchFamily="18" charset="0"/>
              </a:rPr>
              <a:t>wyrd</a:t>
            </a:r>
            <a:r>
              <a:rPr lang="en-CA" dirty="0">
                <a:latin typeface="Palatino Linotype" panose="02040502050505030304" pitchFamily="18" charset="0"/>
              </a:rPr>
              <a:t>,     </a:t>
            </a:r>
            <a:r>
              <a:rPr lang="en-CA" dirty="0" err="1">
                <a:latin typeface="Palatino Linotype" panose="02040502050505030304" pitchFamily="18" charset="0"/>
              </a:rPr>
              <a:t>þa</a:t>
            </a:r>
            <a:r>
              <a:rPr lang="en-CA" dirty="0">
                <a:latin typeface="Palatino Linotype" panose="02040502050505030304" pitchFamily="18" charset="0"/>
              </a:rPr>
              <a:t> </a:t>
            </a:r>
            <a:r>
              <a:rPr lang="en-CA" dirty="0" err="1">
                <a:latin typeface="Palatino Linotype" panose="02040502050505030304" pitchFamily="18" charset="0"/>
              </a:rPr>
              <a:t>ic</a:t>
            </a:r>
            <a:r>
              <a:rPr lang="en-CA" dirty="0">
                <a:latin typeface="Palatino Linotype" panose="02040502050505030304" pitchFamily="18" charset="0"/>
              </a:rPr>
              <a:t>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wundor</a:t>
            </a:r>
            <a:r>
              <a:rPr lang="en-CA" dirty="0">
                <a:latin typeface="Palatino Linotype" panose="02040502050505030304" pitchFamily="18" charset="0"/>
              </a:rPr>
              <a:t> </a:t>
            </a:r>
            <a:r>
              <a:rPr lang="en-CA" dirty="0" err="1">
                <a:latin typeface="Palatino Linotype" panose="02040502050505030304" pitchFamily="18" charset="0"/>
              </a:rPr>
              <a:t>gefrægn</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þæt</a:t>
            </a:r>
            <a:r>
              <a:rPr lang="en-CA" dirty="0">
                <a:latin typeface="Palatino Linotype" panose="02040502050505030304" pitchFamily="18" charset="0"/>
              </a:rPr>
              <a:t> se </a:t>
            </a:r>
            <a:r>
              <a:rPr lang="en-CA" dirty="0" err="1">
                <a:latin typeface="Palatino Linotype" panose="02040502050505030304" pitchFamily="18" charset="0"/>
              </a:rPr>
              <a:t>wyrm</a:t>
            </a:r>
            <a:r>
              <a:rPr lang="en-CA" dirty="0">
                <a:latin typeface="Palatino Linotype" panose="02040502050505030304" pitchFamily="18" charset="0"/>
              </a:rPr>
              <a:t> </a:t>
            </a:r>
            <a:r>
              <a:rPr lang="en-CA" dirty="0" err="1">
                <a:latin typeface="Palatino Linotype" panose="02040502050505030304" pitchFamily="18" charset="0"/>
              </a:rPr>
              <a:t>forswealg</a:t>
            </a:r>
            <a:r>
              <a:rPr lang="en-CA" dirty="0">
                <a:latin typeface="Palatino Linotype" panose="02040502050505030304" pitchFamily="18" charset="0"/>
              </a:rPr>
              <a:t>     </a:t>
            </a:r>
            <a:r>
              <a:rPr lang="en-CA" dirty="0" err="1">
                <a:latin typeface="Palatino Linotype" panose="02040502050505030304" pitchFamily="18" charset="0"/>
              </a:rPr>
              <a:t>wera</a:t>
            </a:r>
            <a:r>
              <a:rPr lang="en-CA" dirty="0">
                <a:latin typeface="Palatino Linotype" panose="02040502050505030304" pitchFamily="18" charset="0"/>
              </a:rPr>
              <a:t> </a:t>
            </a:r>
            <a:r>
              <a:rPr lang="en-CA" dirty="0" err="1">
                <a:latin typeface="Palatino Linotype" panose="02040502050505030304" pitchFamily="18" charset="0"/>
              </a:rPr>
              <a:t>gied</a:t>
            </a:r>
            <a:r>
              <a:rPr lang="en-CA" dirty="0">
                <a:latin typeface="Palatino Linotype" panose="02040502050505030304" pitchFamily="18" charset="0"/>
              </a:rPr>
              <a:t> </a:t>
            </a:r>
            <a:r>
              <a:rPr lang="en-CA" dirty="0" err="1">
                <a:latin typeface="Palatino Linotype" panose="02040502050505030304" pitchFamily="18" charset="0"/>
              </a:rPr>
              <a:t>sumes</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þeof</a:t>
            </a:r>
            <a:r>
              <a:rPr lang="en-CA" dirty="0">
                <a:latin typeface="Palatino Linotype" panose="02040502050505030304" pitchFamily="18" charset="0"/>
              </a:rPr>
              <a:t> in </a:t>
            </a:r>
            <a:r>
              <a:rPr lang="en-CA" dirty="0" err="1">
                <a:latin typeface="Palatino Linotype" panose="02040502050505030304" pitchFamily="18" charset="0"/>
              </a:rPr>
              <a:t>þystro</a:t>
            </a:r>
            <a:r>
              <a:rPr lang="en-CA" dirty="0">
                <a:latin typeface="Palatino Linotype" panose="02040502050505030304" pitchFamily="18" charset="0"/>
              </a:rPr>
              <a:t>,     </a:t>
            </a:r>
            <a:r>
              <a:rPr lang="en-CA" dirty="0" err="1">
                <a:latin typeface="Palatino Linotype" panose="02040502050505030304" pitchFamily="18" charset="0"/>
              </a:rPr>
              <a:t>þrymfæstne</a:t>
            </a:r>
            <a:r>
              <a:rPr lang="en-CA" dirty="0">
                <a:latin typeface="Palatino Linotype" panose="02040502050505030304" pitchFamily="18" charset="0"/>
              </a:rPr>
              <a:t> </a:t>
            </a:r>
            <a:r>
              <a:rPr lang="en-CA" dirty="0" err="1">
                <a:latin typeface="Palatino Linotype" panose="02040502050505030304" pitchFamily="18" charset="0"/>
              </a:rPr>
              <a:t>cwide</a:t>
            </a:r>
            <a:r>
              <a:rPr lang="en-CA" dirty="0">
                <a:latin typeface="Palatino Linotype" panose="02040502050505030304" pitchFamily="18" charset="0"/>
              </a:rPr>
              <a:t/>
            </a:r>
            <a:br>
              <a:rPr lang="en-CA" dirty="0">
                <a:latin typeface="Palatino Linotype" panose="02040502050505030304" pitchFamily="18" charset="0"/>
              </a:rPr>
            </a:br>
            <a:r>
              <a:rPr lang="en-CA" dirty="0" err="1" smtClean="0">
                <a:latin typeface="Palatino Linotype" panose="02040502050505030304" pitchFamily="18" charset="0"/>
              </a:rPr>
              <a:t>ond</a:t>
            </a:r>
            <a:r>
              <a:rPr lang="en-CA" dirty="0" smtClean="0">
                <a:latin typeface="Palatino Linotype" panose="02040502050505030304" pitchFamily="18" charset="0"/>
              </a:rPr>
              <a:t> </a:t>
            </a:r>
            <a:r>
              <a:rPr lang="en-CA" dirty="0" err="1">
                <a:latin typeface="Palatino Linotype" panose="02040502050505030304" pitchFamily="18" charset="0"/>
              </a:rPr>
              <a:t>þæs</a:t>
            </a:r>
            <a:r>
              <a:rPr lang="en-CA" dirty="0">
                <a:latin typeface="Palatino Linotype" panose="02040502050505030304" pitchFamily="18" charset="0"/>
              </a:rPr>
              <a:t> </a:t>
            </a:r>
            <a:r>
              <a:rPr lang="en-CA" dirty="0" err="1">
                <a:latin typeface="Palatino Linotype" panose="02040502050505030304" pitchFamily="18" charset="0"/>
              </a:rPr>
              <a:t>strangan</a:t>
            </a:r>
            <a:r>
              <a:rPr lang="en-CA" dirty="0">
                <a:latin typeface="Palatino Linotype" panose="02040502050505030304" pitchFamily="18" charset="0"/>
              </a:rPr>
              <a:t> </a:t>
            </a:r>
            <a:r>
              <a:rPr lang="en-CA" dirty="0" err="1">
                <a:latin typeface="Palatino Linotype" panose="02040502050505030304" pitchFamily="18" charset="0"/>
              </a:rPr>
              <a:t>staþol</a:t>
            </a:r>
            <a:r>
              <a:rPr lang="en-CA" dirty="0">
                <a:latin typeface="Palatino Linotype" panose="02040502050505030304" pitchFamily="18" charset="0"/>
              </a:rPr>
              <a:t>.    </a:t>
            </a:r>
            <a:r>
              <a:rPr lang="en-CA" dirty="0" err="1">
                <a:latin typeface="Palatino Linotype" panose="02040502050505030304" pitchFamily="18" charset="0"/>
              </a:rPr>
              <a:t>Stælgiest</a:t>
            </a:r>
            <a:r>
              <a:rPr lang="en-CA" dirty="0">
                <a:latin typeface="Palatino Linotype" panose="02040502050505030304" pitchFamily="18" charset="0"/>
              </a:rPr>
              <a:t> ne </a:t>
            </a:r>
            <a:r>
              <a:rPr lang="en-CA" dirty="0" err="1">
                <a:latin typeface="Palatino Linotype" panose="02040502050505030304" pitchFamily="18" charset="0"/>
              </a:rPr>
              <a:t>wæs</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wihte</a:t>
            </a:r>
            <a:r>
              <a:rPr lang="en-CA" dirty="0">
                <a:latin typeface="Palatino Linotype" panose="02040502050505030304" pitchFamily="18" charset="0"/>
              </a:rPr>
              <a:t> </a:t>
            </a:r>
            <a:r>
              <a:rPr lang="en-CA" dirty="0" err="1">
                <a:latin typeface="Palatino Linotype" panose="02040502050505030304" pitchFamily="18" charset="0"/>
              </a:rPr>
              <a:t>þy</a:t>
            </a:r>
            <a:r>
              <a:rPr lang="en-CA" dirty="0">
                <a:latin typeface="Palatino Linotype" panose="02040502050505030304" pitchFamily="18" charset="0"/>
              </a:rPr>
              <a:t> </a:t>
            </a:r>
            <a:r>
              <a:rPr lang="en-CA" dirty="0" err="1">
                <a:latin typeface="Palatino Linotype" panose="02040502050505030304" pitchFamily="18" charset="0"/>
              </a:rPr>
              <a:t>gleawra</a:t>
            </a:r>
            <a:r>
              <a:rPr lang="en-CA" dirty="0">
                <a:latin typeface="Palatino Linotype" panose="02040502050505030304" pitchFamily="18" charset="0"/>
              </a:rPr>
              <a:t>,    </a:t>
            </a:r>
            <a:r>
              <a:rPr lang="en-CA" dirty="0" err="1">
                <a:latin typeface="Palatino Linotype" panose="02040502050505030304" pitchFamily="18" charset="0"/>
              </a:rPr>
              <a:t>þe</a:t>
            </a:r>
            <a:r>
              <a:rPr lang="en-CA" dirty="0">
                <a:latin typeface="Palatino Linotype" panose="02040502050505030304" pitchFamily="18" charset="0"/>
              </a:rPr>
              <a:t> he </a:t>
            </a:r>
            <a:r>
              <a:rPr lang="en-CA" dirty="0" err="1">
                <a:latin typeface="Palatino Linotype" panose="02040502050505030304" pitchFamily="18" charset="0"/>
              </a:rPr>
              <a:t>þam</a:t>
            </a:r>
            <a:r>
              <a:rPr lang="en-CA" dirty="0">
                <a:latin typeface="Palatino Linotype" panose="02040502050505030304" pitchFamily="18" charset="0"/>
              </a:rPr>
              <a:t> </a:t>
            </a:r>
            <a:r>
              <a:rPr lang="en-CA" dirty="0" err="1">
                <a:latin typeface="Palatino Linotype" panose="02040502050505030304" pitchFamily="18" charset="0"/>
              </a:rPr>
              <a:t>wordum</a:t>
            </a:r>
            <a:r>
              <a:rPr lang="en-CA" dirty="0">
                <a:latin typeface="Palatino Linotype" panose="02040502050505030304" pitchFamily="18" charset="0"/>
              </a:rPr>
              <a:t> </a:t>
            </a:r>
            <a:r>
              <a:rPr lang="en-CA" dirty="0" err="1">
                <a:latin typeface="Palatino Linotype" panose="02040502050505030304" pitchFamily="18" charset="0"/>
              </a:rPr>
              <a:t>swealg</a:t>
            </a:r>
            <a:r>
              <a:rPr lang="en-CA" dirty="0">
                <a:latin typeface="Palatino Linotype" panose="02040502050505030304" pitchFamily="18" charset="0"/>
              </a:rPr>
              <a:t>.</a:t>
            </a:r>
          </a:p>
          <a:p>
            <a:pPr marL="0" indent="0" fontAlgn="base">
              <a:buNone/>
            </a:pPr>
            <a:r>
              <a:rPr lang="en-CA" dirty="0">
                <a:latin typeface="Palatino Linotype" panose="02040502050505030304" pitchFamily="18" charset="0"/>
              </a:rPr>
              <a:t> </a:t>
            </a:r>
          </a:p>
          <a:p>
            <a:pPr marL="0" indent="0" fontAlgn="base">
              <a:buNone/>
            </a:pPr>
            <a:r>
              <a:rPr lang="en-CA" dirty="0">
                <a:latin typeface="Palatino Linotype" panose="02040502050505030304" pitchFamily="18" charset="0"/>
              </a:rPr>
              <a:t>A moth ate words. That seemed to me</a:t>
            </a:r>
            <a:br>
              <a:rPr lang="en-CA" dirty="0">
                <a:latin typeface="Palatino Linotype" panose="02040502050505030304" pitchFamily="18" charset="0"/>
              </a:rPr>
            </a:br>
            <a:r>
              <a:rPr lang="en-CA" dirty="0">
                <a:latin typeface="Palatino Linotype" panose="02040502050505030304" pitchFamily="18" charset="0"/>
              </a:rPr>
              <a:t>a </a:t>
            </a:r>
            <a:r>
              <a:rPr lang="en-CA" dirty="0" smtClean="0">
                <a:latin typeface="Palatino Linotype" panose="02040502050505030304" pitchFamily="18" charset="0"/>
              </a:rPr>
              <a:t>marvellous happening</a:t>
            </a:r>
            <a:r>
              <a:rPr lang="en-CA" dirty="0">
                <a:latin typeface="Palatino Linotype" panose="02040502050505030304" pitchFamily="18" charset="0"/>
              </a:rPr>
              <a:t>, when I heard about that wonder,</a:t>
            </a:r>
            <a:br>
              <a:rPr lang="en-CA" dirty="0">
                <a:latin typeface="Palatino Linotype" panose="02040502050505030304" pitchFamily="18" charset="0"/>
              </a:rPr>
            </a:br>
            <a:r>
              <a:rPr lang="en-CA" dirty="0">
                <a:latin typeface="Palatino Linotype" panose="02040502050505030304" pitchFamily="18" charset="0"/>
              </a:rPr>
              <a:t>that the </a:t>
            </a:r>
            <a:r>
              <a:rPr lang="en-CA" dirty="0" smtClean="0">
                <a:latin typeface="Palatino Linotype" panose="02040502050505030304" pitchFamily="18" charset="0"/>
              </a:rPr>
              <a:t>worm swallowed up a certain man’s song,</a:t>
            </a:r>
            <a:r>
              <a:rPr lang="en-CA" dirty="0">
                <a:latin typeface="Palatino Linotype" panose="02040502050505030304" pitchFamily="18" charset="0"/>
              </a:rPr>
              <a:t/>
            </a:r>
            <a:br>
              <a:rPr lang="en-CA" dirty="0">
                <a:latin typeface="Palatino Linotype" panose="02040502050505030304" pitchFamily="18" charset="0"/>
              </a:rPr>
            </a:br>
            <a:r>
              <a:rPr lang="en-CA" dirty="0" smtClean="0">
                <a:latin typeface="Palatino Linotype" panose="02040502050505030304" pitchFamily="18" charset="0"/>
              </a:rPr>
              <a:t>the thief in darkness, a </a:t>
            </a:r>
            <a:r>
              <a:rPr lang="en-CA" dirty="0">
                <a:latin typeface="Palatino Linotype" panose="02040502050505030304" pitchFamily="18" charset="0"/>
              </a:rPr>
              <a:t>glory-fast speech</a:t>
            </a:r>
            <a:br>
              <a:rPr lang="en-CA" dirty="0">
                <a:latin typeface="Palatino Linotype" panose="02040502050505030304" pitchFamily="18" charset="0"/>
              </a:rPr>
            </a:br>
            <a:r>
              <a:rPr lang="en-CA" dirty="0" smtClean="0">
                <a:latin typeface="Palatino Linotype" panose="02040502050505030304" pitchFamily="18" charset="0"/>
              </a:rPr>
              <a:t>and </a:t>
            </a:r>
            <a:r>
              <a:rPr lang="en-CA" dirty="0">
                <a:latin typeface="Palatino Linotype" panose="02040502050505030304" pitchFamily="18" charset="0"/>
              </a:rPr>
              <a:t>its strong foundation. The stealing guest was not</a:t>
            </a:r>
            <a:br>
              <a:rPr lang="en-CA" dirty="0">
                <a:latin typeface="Palatino Linotype" panose="02040502050505030304" pitchFamily="18" charset="0"/>
              </a:rPr>
            </a:br>
            <a:r>
              <a:rPr lang="en-CA" dirty="0">
                <a:latin typeface="Palatino Linotype" panose="02040502050505030304" pitchFamily="18" charset="0"/>
              </a:rPr>
              <a:t>at all the </a:t>
            </a:r>
            <a:r>
              <a:rPr lang="en-CA" dirty="0" smtClean="0">
                <a:latin typeface="Palatino Linotype" panose="02040502050505030304" pitchFamily="18" charset="0"/>
              </a:rPr>
              <a:t>wiser, </a:t>
            </a:r>
            <a:r>
              <a:rPr lang="en-CA" dirty="0">
                <a:latin typeface="Palatino Linotype" panose="02040502050505030304" pitchFamily="18" charset="0"/>
              </a:rPr>
              <a:t>for those words </a:t>
            </a:r>
            <a:r>
              <a:rPr lang="en-CA" dirty="0" smtClean="0">
                <a:latin typeface="Palatino Linotype" panose="02040502050505030304" pitchFamily="18" charset="0"/>
              </a:rPr>
              <a:t>he </a:t>
            </a:r>
            <a:r>
              <a:rPr lang="en-CA" dirty="0">
                <a:latin typeface="Palatino Linotype" panose="02040502050505030304" pitchFamily="18" charset="0"/>
              </a:rPr>
              <a:t>swallowed.</a:t>
            </a:r>
          </a:p>
          <a:p>
            <a:pPr marL="0" indent="0">
              <a:buNone/>
            </a:pPr>
            <a:endParaRPr lang="en-CA" dirty="0"/>
          </a:p>
        </p:txBody>
      </p:sp>
    </p:spTree>
    <p:extLst>
      <p:ext uri="{BB962C8B-B14F-4D97-AF65-F5344CB8AC3E}">
        <p14:creationId xmlns:p14="http://schemas.microsoft.com/office/powerpoint/2010/main" val="9415671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9" y="457200"/>
            <a:ext cx="3531044" cy="1600200"/>
          </a:xfrm>
        </p:spPr>
        <p:txBody>
          <a:bodyPr/>
          <a:lstStyle/>
          <a:p>
            <a:r>
              <a:rPr lang="en-CA" dirty="0" smtClean="0"/>
              <a:t>Bookworm Damage</a:t>
            </a:r>
            <a:endParaRPr lang="en-CA" dirty="0"/>
          </a:p>
        </p:txBody>
      </p:sp>
      <p:sp>
        <p:nvSpPr>
          <p:cNvPr id="6" name="Text Placeholder 5"/>
          <p:cNvSpPr>
            <a:spLocks noGrp="1"/>
          </p:cNvSpPr>
          <p:nvPr>
            <p:ph type="body" sz="half" idx="2"/>
          </p:nvPr>
        </p:nvSpPr>
        <p:spPr>
          <a:xfrm>
            <a:off x="839789" y="2057400"/>
            <a:ext cx="3046412" cy="3811588"/>
          </a:xfrm>
        </p:spPr>
        <p:txBody>
          <a:bodyPr>
            <a:normAutofit/>
          </a:bodyPr>
          <a:lstStyle/>
          <a:p>
            <a:r>
              <a:rPr lang="en-CA" sz="1800" dirty="0" smtClean="0"/>
              <a:t>Eric </a:t>
            </a:r>
            <a:r>
              <a:rPr lang="en-CA" sz="1800" dirty="0" err="1" smtClean="0"/>
              <a:t>Kwakkel</a:t>
            </a:r>
            <a:r>
              <a:rPr lang="en-CA" sz="1800" dirty="0" smtClean="0"/>
              <a:t>, “</a:t>
            </a:r>
            <a:r>
              <a:rPr lang="en-CA" sz="1800" dirty="0" smtClean="0">
                <a:hlinkClick r:id="rId3"/>
              </a:rPr>
              <a:t>Killer bookworm holes</a:t>
            </a:r>
            <a:r>
              <a:rPr lang="en-CA" sz="1800" dirty="0" smtClean="0"/>
              <a:t>”; Image:  15th-century manuscript in Dubrovnik archives, photographed by Emir O </a:t>
            </a:r>
            <a:r>
              <a:rPr lang="en-CA" sz="1800" dirty="0" err="1" smtClean="0"/>
              <a:t>Filipovic</a:t>
            </a:r>
            <a:r>
              <a:rPr lang="en-CA" sz="1800" dirty="0" smtClean="0"/>
              <a:t> (@</a:t>
            </a:r>
            <a:r>
              <a:rPr lang="en-CA" sz="1800" dirty="0" err="1" smtClean="0"/>
              <a:t>EmirOFilipovic</a:t>
            </a:r>
            <a:r>
              <a:rPr lang="en-CA" sz="1800" dirty="0" smtClean="0"/>
              <a:t>).</a:t>
            </a:r>
            <a:endParaRPr lang="en-CA" sz="1800" dirty="0"/>
          </a:p>
        </p:txBody>
      </p:sp>
      <p:pic>
        <p:nvPicPr>
          <p:cNvPr id="1026" name="Picture 2" descr="Killer bookworm&#10;Holes like these are frequently encountered in medieval books. They are made by hungry worms that ate through the page. Yes, bookworms really exist - and judging from the size of the hole, this must have been a killer worm. They..."/>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773887" y="923271"/>
            <a:ext cx="6851904" cy="513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35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641159" y="1111216"/>
            <a:ext cx="10903710" cy="4238707"/>
          </a:xfrm>
          <a:prstGeom prst="rect">
            <a:avLst/>
          </a:prstGeom>
        </p:spPr>
      </p:pic>
    </p:spTree>
    <p:extLst>
      <p:ext uri="{BB962C8B-B14F-4D97-AF65-F5344CB8AC3E}">
        <p14:creationId xmlns:p14="http://schemas.microsoft.com/office/powerpoint/2010/main" val="2308613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Exeter Book Riddles</a:t>
            </a:r>
            <a:endParaRPr lang="en-CA" dirty="0"/>
          </a:p>
        </p:txBody>
      </p:sp>
      <p:sp>
        <p:nvSpPr>
          <p:cNvPr id="4" name="Text Placeholder 3"/>
          <p:cNvSpPr>
            <a:spLocks noGrp="1"/>
          </p:cNvSpPr>
          <p:nvPr>
            <p:ph type="body" sz="half" idx="2"/>
          </p:nvPr>
        </p:nvSpPr>
        <p:spPr/>
        <p:txBody>
          <a:bodyPr/>
          <a:lstStyle/>
          <a:p>
            <a:r>
              <a:rPr lang="en-CA" sz="2400" dirty="0" smtClean="0"/>
              <a:t>Old English poetry (10</a:t>
            </a:r>
            <a:r>
              <a:rPr lang="en-CA" sz="2400" baseline="30000" dirty="0" smtClean="0"/>
              <a:t>th</a:t>
            </a:r>
            <a:r>
              <a:rPr lang="en-CA" sz="2400" dirty="0" smtClean="0"/>
              <a:t> c. manuscript):  Cathedral Library, Exeter MS. 3501.</a:t>
            </a:r>
          </a:p>
          <a:p>
            <a:endParaRPr lang="en-CA" dirty="0"/>
          </a:p>
        </p:txBody>
      </p:sp>
      <p:pic>
        <p:nvPicPr>
          <p:cNvPr id="7170" name="Picture 2" descr="https://unr440.files.wordpress.com/2015/09/screen-shot-2015-09-09-at-10-44-10-p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147277"/>
            <a:ext cx="6172200" cy="455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26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Parchment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37719" y="406530"/>
            <a:ext cx="3674225" cy="5586153"/>
          </a:xfrm>
        </p:spPr>
      </p:pic>
      <p:sp>
        <p:nvSpPr>
          <p:cNvPr id="5" name="Text Placeholder 4"/>
          <p:cNvSpPr>
            <a:spLocks noGrp="1"/>
          </p:cNvSpPr>
          <p:nvPr>
            <p:ph type="body" sz="half" idx="2"/>
          </p:nvPr>
        </p:nvSpPr>
        <p:spPr/>
        <p:txBody>
          <a:bodyPr>
            <a:normAutofit fontScale="92500" lnSpcReduction="10000"/>
          </a:bodyPr>
          <a:lstStyle/>
          <a:p>
            <a:r>
              <a:rPr lang="en-US" sz="1900" dirty="0" smtClean="0"/>
              <a:t>Parchment = stretched and processed animal skin (goat, sheep, calf, cow)</a:t>
            </a:r>
          </a:p>
          <a:p>
            <a:r>
              <a:rPr lang="en-US" sz="1800" dirty="0" smtClean="0"/>
              <a:t>(but see also:  </a:t>
            </a:r>
            <a:r>
              <a:rPr lang="en-US" sz="1800" dirty="0" err="1" smtClean="0"/>
              <a:t>anthropodermic</a:t>
            </a:r>
            <a:r>
              <a:rPr lang="en-US" sz="1800" dirty="0" smtClean="0"/>
              <a:t> bibliopegy)</a:t>
            </a:r>
          </a:p>
          <a:p>
            <a:endParaRPr lang="en-US" sz="1800"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Domestic sheep.  Public </a:t>
            </a:r>
            <a:r>
              <a:rPr lang="en-US" dirty="0"/>
              <a:t>Domain, https://</a:t>
            </a:r>
            <a:r>
              <a:rPr lang="en-US" dirty="0" smtClean="0"/>
              <a:t>commons.wikimedia.org/w/index.php?curid=16818.</a:t>
            </a:r>
            <a:endParaRPr lang="en-US" dirty="0"/>
          </a:p>
        </p:txBody>
      </p:sp>
    </p:spTree>
    <p:extLst>
      <p:ext uri="{BB962C8B-B14F-4D97-AF65-F5344CB8AC3E}">
        <p14:creationId xmlns:p14="http://schemas.microsoft.com/office/powerpoint/2010/main" val="969973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Parchment</a:t>
            </a:r>
            <a:endParaRPr lang="en-US" dirty="0"/>
          </a:p>
        </p:txBody>
      </p:sp>
      <p:sp>
        <p:nvSpPr>
          <p:cNvPr id="5" name="Text Placeholder 4"/>
          <p:cNvSpPr>
            <a:spLocks noGrp="1"/>
          </p:cNvSpPr>
          <p:nvPr>
            <p:ph type="body" sz="half" idx="2"/>
          </p:nvPr>
        </p:nvSpPr>
        <p:spPr/>
        <p:txBody>
          <a:bodyPr>
            <a:normAutofit/>
          </a:bodyPr>
          <a:lstStyle/>
          <a:p>
            <a:pPr marL="285750" indent="-285750">
              <a:buFontTx/>
              <a:buChar char="-"/>
            </a:pPr>
            <a:r>
              <a:rPr lang="en-US" sz="1800" dirty="0" smtClean="0"/>
              <a:t>Skin is soaked in lime solution to loosen animal hair</a:t>
            </a:r>
          </a:p>
          <a:p>
            <a:pPr marL="285750" indent="-285750">
              <a:buFontTx/>
              <a:buChar char="-"/>
            </a:pPr>
            <a:r>
              <a:rPr lang="en-US" sz="1800" dirty="0" smtClean="0"/>
              <a:t>Animal hair removed with curved knife</a:t>
            </a:r>
          </a:p>
          <a:p>
            <a:pPr marL="285750" indent="-285750">
              <a:buFontTx/>
              <a:buChar char="-"/>
            </a:pPr>
            <a:r>
              <a:rPr lang="en-US" sz="1800" dirty="0" smtClean="0"/>
              <a:t>Skin wetted and stretched on special rack</a:t>
            </a:r>
          </a:p>
          <a:p>
            <a:pPr marL="285750" indent="-285750">
              <a:buFontTx/>
              <a:buChar char="-"/>
            </a:pPr>
            <a:endParaRPr lang="en-US" sz="1800" dirty="0"/>
          </a:p>
          <a:p>
            <a:r>
              <a:rPr lang="en-US" sz="1800" dirty="0" smtClean="0"/>
              <a:t>Pictured:  </a:t>
            </a:r>
            <a:r>
              <a:rPr lang="en-US" sz="1800" dirty="0"/>
              <a:t>Skin of a stillborn goat on a </a:t>
            </a:r>
            <a:r>
              <a:rPr lang="en-US" sz="1800" dirty="0" smtClean="0"/>
              <a:t>stretcher.  Modern parchment making.  J. </a:t>
            </a:r>
            <a:r>
              <a:rPr lang="en-US" sz="1800" dirty="0"/>
              <a:t>Paul Getty Museum (https://</a:t>
            </a:r>
            <a:r>
              <a:rPr lang="en-US" sz="1800" dirty="0" smtClean="0"/>
              <a:t>www.getty.edu/art/exhibitions/making/zoom_parchment.html)</a:t>
            </a:r>
          </a:p>
          <a:p>
            <a:endParaRPr lang="en-US" dirty="0" smtClean="0"/>
          </a:p>
        </p:txBody>
      </p:sp>
      <p:pic>
        <p:nvPicPr>
          <p:cNvPr id="1026" name="Picture 2" descr="Parchment Making (mod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845185"/>
            <a:ext cx="3921125" cy="501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828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a:t>
            </a:r>
            <a:endParaRPr lang="en-US" dirty="0"/>
          </a:p>
        </p:txBody>
      </p:sp>
      <p:sp>
        <p:nvSpPr>
          <p:cNvPr id="4" name="Text Placeholder 3"/>
          <p:cNvSpPr>
            <a:spLocks noGrp="1"/>
          </p:cNvSpPr>
          <p:nvPr>
            <p:ph type="body" sz="half" idx="2"/>
          </p:nvPr>
        </p:nvSpPr>
        <p:spPr/>
        <p:txBody>
          <a:bodyPr/>
          <a:lstStyle/>
          <a:p>
            <a:endParaRPr lang="en-US" dirty="0"/>
          </a:p>
          <a:p>
            <a:r>
              <a:rPr lang="en-US" dirty="0" smtClean="0"/>
              <a:t>British Library, MS. Arundel 43,  f. 80v .  </a:t>
            </a:r>
            <a:r>
              <a:rPr lang="en-US" dirty="0" err="1" smtClean="0"/>
              <a:t>Donatus</a:t>
            </a:r>
            <a:r>
              <a:rPr lang="en-US" dirty="0" smtClean="0"/>
              <a:t> writing his Grammar. </a:t>
            </a:r>
            <a:endParaRPr lang="en-US" dirty="0" smtClean="0"/>
          </a:p>
          <a:p>
            <a:endParaRPr lang="en-US" dirty="0"/>
          </a:p>
          <a:p>
            <a:pPr marL="285750" indent="-285750">
              <a:buFont typeface="Arial" panose="020B0604020202020204" pitchFamily="34" charset="0"/>
              <a:buChar char="•"/>
            </a:pPr>
            <a:r>
              <a:rPr lang="en-US" dirty="0"/>
              <a:t>Rule the parchment (lead point or </a:t>
            </a:r>
            <a:r>
              <a:rPr lang="en-US" dirty="0" err="1"/>
              <a:t>coloured</a:t>
            </a:r>
            <a:r>
              <a:rPr lang="en-US" dirty="0"/>
              <a:t> ink)</a:t>
            </a:r>
          </a:p>
          <a:p>
            <a:pPr marL="285750" indent="-285750">
              <a:buFont typeface="Arial" panose="020B0604020202020204" pitchFamily="34" charset="0"/>
              <a:buChar char="•"/>
            </a:pPr>
            <a:r>
              <a:rPr lang="en-US" dirty="0"/>
              <a:t>Write with quill (goose or swan feather cut to form a nib) dipped into ink</a:t>
            </a:r>
          </a:p>
          <a:p>
            <a:pPr marL="285750" indent="-285750">
              <a:buFont typeface="Arial" panose="020B0604020202020204" pitchFamily="34" charset="0"/>
              <a:buChar char="•"/>
            </a:pPr>
            <a:r>
              <a:rPr lang="en-US" dirty="0"/>
              <a:t>Erase mistakes by scraping ink off with knife</a:t>
            </a:r>
          </a:p>
          <a:p>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1" y="566740"/>
            <a:ext cx="44577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0777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1" y="776289"/>
            <a:ext cx="44577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881" y="1248820"/>
            <a:ext cx="4241075" cy="398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4098" idx="3"/>
          </p:cNvCxnSpPr>
          <p:nvPr/>
        </p:nvCxnSpPr>
        <p:spPr>
          <a:xfrm>
            <a:off x="5130956" y="3240611"/>
            <a:ext cx="3365344" cy="397939"/>
          </a:xfrm>
          <a:prstGeom prst="straightConnector1">
            <a:avLst/>
          </a:prstGeom>
          <a:ln w="5080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78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423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1680" y="1005840"/>
            <a:ext cx="8839200" cy="4814507"/>
          </a:xfrm>
        </p:spPr>
        <p:txBody>
          <a:bodyPr>
            <a:normAutofit fontScale="92500" lnSpcReduction="10000"/>
          </a:bodyPr>
          <a:lstStyle/>
          <a:p>
            <a:pPr marL="0" indent="0" fontAlgn="base">
              <a:buNone/>
            </a:pPr>
            <a:r>
              <a:rPr lang="en-CA" dirty="0" err="1">
                <a:latin typeface="Palatino Linotype" panose="02040502050505030304" pitchFamily="18" charset="0"/>
              </a:rPr>
              <a:t>Moððe</a:t>
            </a:r>
            <a:r>
              <a:rPr lang="en-CA" dirty="0">
                <a:latin typeface="Palatino Linotype" panose="02040502050505030304" pitchFamily="18" charset="0"/>
              </a:rPr>
              <a:t> word </a:t>
            </a:r>
            <a:r>
              <a:rPr lang="en-CA" dirty="0" err="1">
                <a:latin typeface="Palatino Linotype" panose="02040502050505030304" pitchFamily="18" charset="0"/>
              </a:rPr>
              <a:t>fræt</a:t>
            </a:r>
            <a:r>
              <a:rPr lang="en-CA" dirty="0">
                <a:latin typeface="Palatino Linotype" panose="02040502050505030304" pitchFamily="18" charset="0"/>
              </a:rPr>
              <a:t>.      Me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þuhte</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wrætlicu</a:t>
            </a:r>
            <a:r>
              <a:rPr lang="en-CA" dirty="0">
                <a:latin typeface="Palatino Linotype" panose="02040502050505030304" pitchFamily="18" charset="0"/>
              </a:rPr>
              <a:t> </a:t>
            </a:r>
            <a:r>
              <a:rPr lang="en-CA" dirty="0" err="1">
                <a:latin typeface="Palatino Linotype" panose="02040502050505030304" pitchFamily="18" charset="0"/>
              </a:rPr>
              <a:t>wyrd</a:t>
            </a:r>
            <a:r>
              <a:rPr lang="en-CA" dirty="0">
                <a:latin typeface="Palatino Linotype" panose="02040502050505030304" pitchFamily="18" charset="0"/>
              </a:rPr>
              <a:t>,     </a:t>
            </a:r>
            <a:r>
              <a:rPr lang="en-CA" dirty="0" err="1">
                <a:latin typeface="Palatino Linotype" panose="02040502050505030304" pitchFamily="18" charset="0"/>
              </a:rPr>
              <a:t>þa</a:t>
            </a:r>
            <a:r>
              <a:rPr lang="en-CA" dirty="0">
                <a:latin typeface="Palatino Linotype" panose="02040502050505030304" pitchFamily="18" charset="0"/>
              </a:rPr>
              <a:t> </a:t>
            </a:r>
            <a:r>
              <a:rPr lang="en-CA" dirty="0" err="1">
                <a:latin typeface="Palatino Linotype" panose="02040502050505030304" pitchFamily="18" charset="0"/>
              </a:rPr>
              <a:t>ic</a:t>
            </a:r>
            <a:r>
              <a:rPr lang="en-CA" dirty="0">
                <a:latin typeface="Palatino Linotype" panose="02040502050505030304" pitchFamily="18" charset="0"/>
              </a:rPr>
              <a:t>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wundor</a:t>
            </a:r>
            <a:r>
              <a:rPr lang="en-CA" dirty="0">
                <a:latin typeface="Palatino Linotype" panose="02040502050505030304" pitchFamily="18" charset="0"/>
              </a:rPr>
              <a:t> </a:t>
            </a:r>
            <a:r>
              <a:rPr lang="en-CA" dirty="0" err="1">
                <a:latin typeface="Palatino Linotype" panose="02040502050505030304" pitchFamily="18" charset="0"/>
              </a:rPr>
              <a:t>gefrægn</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þæt</a:t>
            </a:r>
            <a:r>
              <a:rPr lang="en-CA" dirty="0">
                <a:latin typeface="Palatino Linotype" panose="02040502050505030304" pitchFamily="18" charset="0"/>
              </a:rPr>
              <a:t> se </a:t>
            </a:r>
            <a:r>
              <a:rPr lang="en-CA" dirty="0" err="1">
                <a:latin typeface="Palatino Linotype" panose="02040502050505030304" pitchFamily="18" charset="0"/>
              </a:rPr>
              <a:t>wyrm</a:t>
            </a:r>
            <a:r>
              <a:rPr lang="en-CA" dirty="0">
                <a:latin typeface="Palatino Linotype" panose="02040502050505030304" pitchFamily="18" charset="0"/>
              </a:rPr>
              <a:t> </a:t>
            </a:r>
            <a:r>
              <a:rPr lang="en-CA" dirty="0" err="1">
                <a:latin typeface="Palatino Linotype" panose="02040502050505030304" pitchFamily="18" charset="0"/>
              </a:rPr>
              <a:t>forswealg</a:t>
            </a:r>
            <a:r>
              <a:rPr lang="en-CA" dirty="0">
                <a:latin typeface="Palatino Linotype" panose="02040502050505030304" pitchFamily="18" charset="0"/>
              </a:rPr>
              <a:t>     </a:t>
            </a:r>
            <a:r>
              <a:rPr lang="en-CA" dirty="0" err="1">
                <a:latin typeface="Palatino Linotype" panose="02040502050505030304" pitchFamily="18" charset="0"/>
              </a:rPr>
              <a:t>wera</a:t>
            </a:r>
            <a:r>
              <a:rPr lang="en-CA" dirty="0">
                <a:latin typeface="Palatino Linotype" panose="02040502050505030304" pitchFamily="18" charset="0"/>
              </a:rPr>
              <a:t> </a:t>
            </a:r>
            <a:r>
              <a:rPr lang="en-CA" dirty="0" err="1">
                <a:latin typeface="Palatino Linotype" panose="02040502050505030304" pitchFamily="18" charset="0"/>
              </a:rPr>
              <a:t>gied</a:t>
            </a:r>
            <a:r>
              <a:rPr lang="en-CA" dirty="0">
                <a:latin typeface="Palatino Linotype" panose="02040502050505030304" pitchFamily="18" charset="0"/>
              </a:rPr>
              <a:t> </a:t>
            </a:r>
            <a:r>
              <a:rPr lang="en-CA" dirty="0" err="1">
                <a:latin typeface="Palatino Linotype" panose="02040502050505030304" pitchFamily="18" charset="0"/>
              </a:rPr>
              <a:t>sumes</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þeof</a:t>
            </a:r>
            <a:r>
              <a:rPr lang="en-CA" dirty="0">
                <a:latin typeface="Palatino Linotype" panose="02040502050505030304" pitchFamily="18" charset="0"/>
              </a:rPr>
              <a:t> in </a:t>
            </a:r>
            <a:r>
              <a:rPr lang="en-CA" dirty="0" err="1">
                <a:latin typeface="Palatino Linotype" panose="02040502050505030304" pitchFamily="18" charset="0"/>
              </a:rPr>
              <a:t>þystro</a:t>
            </a:r>
            <a:r>
              <a:rPr lang="en-CA" dirty="0">
                <a:latin typeface="Palatino Linotype" panose="02040502050505030304" pitchFamily="18" charset="0"/>
              </a:rPr>
              <a:t>,     </a:t>
            </a:r>
            <a:r>
              <a:rPr lang="en-CA" dirty="0" err="1">
                <a:latin typeface="Palatino Linotype" panose="02040502050505030304" pitchFamily="18" charset="0"/>
              </a:rPr>
              <a:t>þrymfæstne</a:t>
            </a:r>
            <a:r>
              <a:rPr lang="en-CA" dirty="0">
                <a:latin typeface="Palatino Linotype" panose="02040502050505030304" pitchFamily="18" charset="0"/>
              </a:rPr>
              <a:t> </a:t>
            </a:r>
            <a:r>
              <a:rPr lang="en-CA" dirty="0" err="1">
                <a:latin typeface="Palatino Linotype" panose="02040502050505030304" pitchFamily="18" charset="0"/>
              </a:rPr>
              <a:t>cwide</a:t>
            </a:r>
            <a:r>
              <a:rPr lang="en-CA" dirty="0">
                <a:latin typeface="Palatino Linotype" panose="02040502050505030304" pitchFamily="18" charset="0"/>
              </a:rPr>
              <a:t/>
            </a:r>
            <a:br>
              <a:rPr lang="en-CA" dirty="0">
                <a:latin typeface="Palatino Linotype" panose="02040502050505030304" pitchFamily="18" charset="0"/>
              </a:rPr>
            </a:br>
            <a:r>
              <a:rPr lang="en-CA" dirty="0" err="1" smtClean="0">
                <a:latin typeface="Palatino Linotype" panose="02040502050505030304" pitchFamily="18" charset="0"/>
              </a:rPr>
              <a:t>ond</a:t>
            </a:r>
            <a:r>
              <a:rPr lang="en-CA" dirty="0" smtClean="0">
                <a:latin typeface="Palatino Linotype" panose="02040502050505030304" pitchFamily="18" charset="0"/>
              </a:rPr>
              <a:t> </a:t>
            </a:r>
            <a:r>
              <a:rPr lang="en-CA" dirty="0" err="1">
                <a:latin typeface="Palatino Linotype" panose="02040502050505030304" pitchFamily="18" charset="0"/>
              </a:rPr>
              <a:t>þæs</a:t>
            </a:r>
            <a:r>
              <a:rPr lang="en-CA" dirty="0">
                <a:latin typeface="Palatino Linotype" panose="02040502050505030304" pitchFamily="18" charset="0"/>
              </a:rPr>
              <a:t> </a:t>
            </a:r>
            <a:r>
              <a:rPr lang="en-CA" dirty="0" err="1">
                <a:latin typeface="Palatino Linotype" panose="02040502050505030304" pitchFamily="18" charset="0"/>
              </a:rPr>
              <a:t>strangan</a:t>
            </a:r>
            <a:r>
              <a:rPr lang="en-CA" dirty="0">
                <a:latin typeface="Palatino Linotype" panose="02040502050505030304" pitchFamily="18" charset="0"/>
              </a:rPr>
              <a:t> </a:t>
            </a:r>
            <a:r>
              <a:rPr lang="en-CA" dirty="0" err="1">
                <a:latin typeface="Palatino Linotype" panose="02040502050505030304" pitchFamily="18" charset="0"/>
              </a:rPr>
              <a:t>staþol</a:t>
            </a:r>
            <a:r>
              <a:rPr lang="en-CA" dirty="0">
                <a:latin typeface="Palatino Linotype" panose="02040502050505030304" pitchFamily="18" charset="0"/>
              </a:rPr>
              <a:t>.    </a:t>
            </a:r>
            <a:r>
              <a:rPr lang="en-CA" dirty="0" err="1">
                <a:latin typeface="Palatino Linotype" panose="02040502050505030304" pitchFamily="18" charset="0"/>
              </a:rPr>
              <a:t>Stælgiest</a:t>
            </a:r>
            <a:r>
              <a:rPr lang="en-CA" dirty="0">
                <a:latin typeface="Palatino Linotype" panose="02040502050505030304" pitchFamily="18" charset="0"/>
              </a:rPr>
              <a:t> ne </a:t>
            </a:r>
            <a:r>
              <a:rPr lang="en-CA" dirty="0" err="1">
                <a:latin typeface="Palatino Linotype" panose="02040502050505030304" pitchFamily="18" charset="0"/>
              </a:rPr>
              <a:t>wæs</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wihte</a:t>
            </a:r>
            <a:r>
              <a:rPr lang="en-CA" dirty="0">
                <a:latin typeface="Palatino Linotype" panose="02040502050505030304" pitchFamily="18" charset="0"/>
              </a:rPr>
              <a:t> </a:t>
            </a:r>
            <a:r>
              <a:rPr lang="en-CA" dirty="0" err="1">
                <a:latin typeface="Palatino Linotype" panose="02040502050505030304" pitchFamily="18" charset="0"/>
              </a:rPr>
              <a:t>þy</a:t>
            </a:r>
            <a:r>
              <a:rPr lang="en-CA" dirty="0">
                <a:latin typeface="Palatino Linotype" panose="02040502050505030304" pitchFamily="18" charset="0"/>
              </a:rPr>
              <a:t> </a:t>
            </a:r>
            <a:r>
              <a:rPr lang="en-CA" dirty="0" err="1">
                <a:latin typeface="Palatino Linotype" panose="02040502050505030304" pitchFamily="18" charset="0"/>
              </a:rPr>
              <a:t>gleawra</a:t>
            </a:r>
            <a:r>
              <a:rPr lang="en-CA" dirty="0">
                <a:latin typeface="Palatino Linotype" panose="02040502050505030304" pitchFamily="18" charset="0"/>
              </a:rPr>
              <a:t>,    </a:t>
            </a:r>
            <a:r>
              <a:rPr lang="en-CA" dirty="0" err="1">
                <a:latin typeface="Palatino Linotype" panose="02040502050505030304" pitchFamily="18" charset="0"/>
              </a:rPr>
              <a:t>þe</a:t>
            </a:r>
            <a:r>
              <a:rPr lang="en-CA" dirty="0">
                <a:latin typeface="Palatino Linotype" panose="02040502050505030304" pitchFamily="18" charset="0"/>
              </a:rPr>
              <a:t> he </a:t>
            </a:r>
            <a:r>
              <a:rPr lang="en-CA" dirty="0" err="1">
                <a:latin typeface="Palatino Linotype" panose="02040502050505030304" pitchFamily="18" charset="0"/>
              </a:rPr>
              <a:t>þam</a:t>
            </a:r>
            <a:r>
              <a:rPr lang="en-CA" dirty="0">
                <a:latin typeface="Palatino Linotype" panose="02040502050505030304" pitchFamily="18" charset="0"/>
              </a:rPr>
              <a:t> </a:t>
            </a:r>
            <a:r>
              <a:rPr lang="en-CA" dirty="0" err="1">
                <a:latin typeface="Palatino Linotype" panose="02040502050505030304" pitchFamily="18" charset="0"/>
              </a:rPr>
              <a:t>wordum</a:t>
            </a:r>
            <a:r>
              <a:rPr lang="en-CA" dirty="0">
                <a:latin typeface="Palatino Linotype" panose="02040502050505030304" pitchFamily="18" charset="0"/>
              </a:rPr>
              <a:t> </a:t>
            </a:r>
            <a:r>
              <a:rPr lang="en-CA" dirty="0" err="1">
                <a:latin typeface="Palatino Linotype" panose="02040502050505030304" pitchFamily="18" charset="0"/>
              </a:rPr>
              <a:t>swealg</a:t>
            </a:r>
            <a:r>
              <a:rPr lang="en-CA" dirty="0">
                <a:latin typeface="Palatino Linotype" panose="02040502050505030304" pitchFamily="18" charset="0"/>
              </a:rPr>
              <a:t>.</a:t>
            </a:r>
          </a:p>
          <a:p>
            <a:pPr marL="0" indent="0" fontAlgn="base">
              <a:buNone/>
            </a:pPr>
            <a:r>
              <a:rPr lang="en-CA" dirty="0">
                <a:latin typeface="Palatino Linotype" panose="02040502050505030304" pitchFamily="18" charset="0"/>
              </a:rPr>
              <a:t> </a:t>
            </a:r>
          </a:p>
          <a:p>
            <a:pPr marL="0" indent="0" fontAlgn="base">
              <a:buNone/>
            </a:pPr>
            <a:r>
              <a:rPr lang="en-CA" dirty="0">
                <a:latin typeface="Palatino Linotype" panose="02040502050505030304" pitchFamily="18" charset="0"/>
              </a:rPr>
              <a:t>A moth ate </a:t>
            </a:r>
            <a:r>
              <a:rPr lang="en-CA" b="1" dirty="0">
                <a:solidFill>
                  <a:srgbClr val="FF0000"/>
                </a:solidFill>
                <a:latin typeface="Palatino Linotype" panose="02040502050505030304" pitchFamily="18" charset="0"/>
              </a:rPr>
              <a:t>words</a:t>
            </a:r>
            <a:r>
              <a:rPr lang="en-CA" dirty="0">
                <a:latin typeface="Palatino Linotype" panose="02040502050505030304" pitchFamily="18" charset="0"/>
              </a:rPr>
              <a:t>. That seemed to me</a:t>
            </a:r>
            <a:br>
              <a:rPr lang="en-CA" dirty="0">
                <a:latin typeface="Palatino Linotype" panose="02040502050505030304" pitchFamily="18" charset="0"/>
              </a:rPr>
            </a:br>
            <a:r>
              <a:rPr lang="en-CA" dirty="0">
                <a:latin typeface="Palatino Linotype" panose="02040502050505030304" pitchFamily="18" charset="0"/>
              </a:rPr>
              <a:t>a </a:t>
            </a:r>
            <a:r>
              <a:rPr lang="en-CA" dirty="0" smtClean="0">
                <a:latin typeface="Palatino Linotype" panose="02040502050505030304" pitchFamily="18" charset="0"/>
              </a:rPr>
              <a:t>marvellous happening</a:t>
            </a:r>
            <a:r>
              <a:rPr lang="en-CA" dirty="0">
                <a:latin typeface="Palatino Linotype" panose="02040502050505030304" pitchFamily="18" charset="0"/>
              </a:rPr>
              <a:t>, when I heard about that wonder,</a:t>
            </a:r>
            <a:br>
              <a:rPr lang="en-CA" dirty="0">
                <a:latin typeface="Palatino Linotype" panose="02040502050505030304" pitchFamily="18" charset="0"/>
              </a:rPr>
            </a:br>
            <a:r>
              <a:rPr lang="en-CA" dirty="0">
                <a:latin typeface="Palatino Linotype" panose="02040502050505030304" pitchFamily="18" charset="0"/>
              </a:rPr>
              <a:t>that the </a:t>
            </a:r>
            <a:r>
              <a:rPr lang="en-CA" dirty="0" smtClean="0">
                <a:latin typeface="Palatino Linotype" panose="02040502050505030304" pitchFamily="18" charset="0"/>
              </a:rPr>
              <a:t>worm swallowed up a certain man’s </a:t>
            </a:r>
            <a:r>
              <a:rPr lang="en-CA" b="1" dirty="0" smtClean="0">
                <a:solidFill>
                  <a:srgbClr val="FF0000"/>
                </a:solidFill>
                <a:latin typeface="Palatino Linotype" panose="02040502050505030304" pitchFamily="18" charset="0"/>
              </a:rPr>
              <a:t>song</a:t>
            </a:r>
            <a:r>
              <a:rPr lang="en-CA" dirty="0" smtClean="0">
                <a:latin typeface="Palatino Linotype" panose="02040502050505030304" pitchFamily="18" charset="0"/>
              </a:rPr>
              <a:t>,</a:t>
            </a:r>
            <a:r>
              <a:rPr lang="en-CA" dirty="0">
                <a:latin typeface="Palatino Linotype" panose="02040502050505030304" pitchFamily="18" charset="0"/>
              </a:rPr>
              <a:t/>
            </a:r>
            <a:br>
              <a:rPr lang="en-CA" dirty="0">
                <a:latin typeface="Palatino Linotype" panose="02040502050505030304" pitchFamily="18" charset="0"/>
              </a:rPr>
            </a:br>
            <a:r>
              <a:rPr lang="en-CA" dirty="0" smtClean="0">
                <a:latin typeface="Palatino Linotype" panose="02040502050505030304" pitchFamily="18" charset="0"/>
              </a:rPr>
              <a:t>the thief in darkness, a </a:t>
            </a:r>
            <a:r>
              <a:rPr lang="en-CA" dirty="0">
                <a:latin typeface="Palatino Linotype" panose="02040502050505030304" pitchFamily="18" charset="0"/>
              </a:rPr>
              <a:t>glory-fast </a:t>
            </a:r>
            <a:r>
              <a:rPr lang="en-CA" b="1" dirty="0">
                <a:solidFill>
                  <a:srgbClr val="FF0000"/>
                </a:solidFill>
                <a:latin typeface="Palatino Linotype" panose="02040502050505030304" pitchFamily="18" charset="0"/>
              </a:rPr>
              <a:t>speech</a:t>
            </a:r>
            <a:r>
              <a:rPr lang="en-CA" dirty="0">
                <a:latin typeface="Palatino Linotype" panose="02040502050505030304" pitchFamily="18" charset="0"/>
              </a:rPr>
              <a:t/>
            </a:r>
            <a:br>
              <a:rPr lang="en-CA" dirty="0">
                <a:latin typeface="Palatino Linotype" panose="02040502050505030304" pitchFamily="18" charset="0"/>
              </a:rPr>
            </a:br>
            <a:r>
              <a:rPr lang="en-CA" b="1" dirty="0" smtClean="0">
                <a:solidFill>
                  <a:srgbClr val="FF0000"/>
                </a:solidFill>
                <a:latin typeface="Palatino Linotype" panose="02040502050505030304" pitchFamily="18" charset="0"/>
              </a:rPr>
              <a:t>and </a:t>
            </a:r>
            <a:r>
              <a:rPr lang="en-CA" b="1" dirty="0">
                <a:solidFill>
                  <a:srgbClr val="FF0000"/>
                </a:solidFill>
                <a:latin typeface="Palatino Linotype" panose="02040502050505030304" pitchFamily="18" charset="0"/>
              </a:rPr>
              <a:t>its strong foundation</a:t>
            </a:r>
            <a:r>
              <a:rPr lang="en-CA" dirty="0">
                <a:latin typeface="Palatino Linotype" panose="02040502050505030304" pitchFamily="18" charset="0"/>
              </a:rPr>
              <a:t>. The stealing guest was not</a:t>
            </a:r>
            <a:br>
              <a:rPr lang="en-CA" dirty="0">
                <a:latin typeface="Palatino Linotype" panose="02040502050505030304" pitchFamily="18" charset="0"/>
              </a:rPr>
            </a:br>
            <a:r>
              <a:rPr lang="en-CA" dirty="0">
                <a:latin typeface="Palatino Linotype" panose="02040502050505030304" pitchFamily="18" charset="0"/>
              </a:rPr>
              <a:t>at all the </a:t>
            </a:r>
            <a:r>
              <a:rPr lang="en-CA" dirty="0" smtClean="0">
                <a:latin typeface="Palatino Linotype" panose="02040502050505030304" pitchFamily="18" charset="0"/>
              </a:rPr>
              <a:t>wiser, </a:t>
            </a:r>
            <a:r>
              <a:rPr lang="en-CA" dirty="0">
                <a:latin typeface="Palatino Linotype" panose="02040502050505030304" pitchFamily="18" charset="0"/>
              </a:rPr>
              <a:t>for those </a:t>
            </a:r>
            <a:r>
              <a:rPr lang="en-CA" b="1" dirty="0">
                <a:solidFill>
                  <a:srgbClr val="FF0000"/>
                </a:solidFill>
                <a:latin typeface="Palatino Linotype" panose="02040502050505030304" pitchFamily="18" charset="0"/>
              </a:rPr>
              <a:t>words</a:t>
            </a:r>
            <a:r>
              <a:rPr lang="en-CA" dirty="0">
                <a:solidFill>
                  <a:srgbClr val="FF0000"/>
                </a:solidFill>
                <a:latin typeface="Palatino Linotype" panose="02040502050505030304" pitchFamily="18" charset="0"/>
              </a:rPr>
              <a:t> </a:t>
            </a:r>
            <a:r>
              <a:rPr lang="en-CA" dirty="0" smtClean="0">
                <a:latin typeface="Palatino Linotype" panose="02040502050505030304" pitchFamily="18" charset="0"/>
              </a:rPr>
              <a:t>he </a:t>
            </a:r>
            <a:r>
              <a:rPr lang="en-CA" dirty="0">
                <a:latin typeface="Palatino Linotype" panose="02040502050505030304" pitchFamily="18" charset="0"/>
              </a:rPr>
              <a:t>swallowed.</a:t>
            </a:r>
          </a:p>
          <a:p>
            <a:pPr marL="0" indent="0">
              <a:buNone/>
            </a:pPr>
            <a:endParaRPr lang="en-CA" dirty="0"/>
          </a:p>
        </p:txBody>
      </p:sp>
    </p:spTree>
    <p:extLst>
      <p:ext uri="{BB962C8B-B14F-4D97-AF65-F5344CB8AC3E}">
        <p14:creationId xmlns:p14="http://schemas.microsoft.com/office/powerpoint/2010/main" val="2717003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Traditional Associations</a:t>
            </a:r>
            <a:endParaRPr lang="en-CA" dirty="0"/>
          </a:p>
        </p:txBody>
      </p:sp>
      <p:sp>
        <p:nvSpPr>
          <p:cNvPr id="3" name="Content Placeholder 2"/>
          <p:cNvSpPr>
            <a:spLocks noGrp="1"/>
          </p:cNvSpPr>
          <p:nvPr>
            <p:ph idx="1"/>
          </p:nvPr>
        </p:nvSpPr>
        <p:spPr/>
        <p:txBody>
          <a:bodyPr/>
          <a:lstStyle/>
          <a:p>
            <a:pPr marL="0" indent="0">
              <a:buNone/>
            </a:pPr>
            <a:r>
              <a:rPr lang="en-CA" dirty="0"/>
              <a:t>“</a:t>
            </a:r>
            <a:r>
              <a:rPr lang="en-CA" dirty="0" err="1"/>
              <a:t>wyrd</a:t>
            </a:r>
            <a:r>
              <a:rPr lang="en-CA" dirty="0"/>
              <a:t>” (fate</a:t>
            </a:r>
            <a:r>
              <a:rPr lang="en-CA" dirty="0" smtClean="0"/>
              <a:t>) -- splendid </a:t>
            </a:r>
            <a:r>
              <a:rPr lang="en-CA" dirty="0"/>
              <a:t>buildings in ruins; the death of kings, warriors, civilization; the destructiveness of time </a:t>
            </a:r>
            <a:endParaRPr lang="en-CA" dirty="0" smtClean="0"/>
          </a:p>
          <a:p>
            <a:pPr marL="0" indent="0">
              <a:buNone/>
            </a:pPr>
            <a:endParaRPr lang="en-CA" dirty="0" smtClean="0"/>
          </a:p>
          <a:p>
            <a:pPr marL="0" indent="0">
              <a:buNone/>
            </a:pPr>
            <a:r>
              <a:rPr lang="en-CA" dirty="0" smtClean="0"/>
              <a:t>“</a:t>
            </a:r>
            <a:r>
              <a:rPr lang="en-CA" dirty="0" err="1" smtClean="0"/>
              <a:t>wyrm</a:t>
            </a:r>
            <a:r>
              <a:rPr lang="en-CA" dirty="0" smtClean="0"/>
              <a:t>” (worm) -- dragon</a:t>
            </a:r>
            <a:endParaRPr lang="en-CA" dirty="0"/>
          </a:p>
        </p:txBody>
      </p:sp>
    </p:spTree>
    <p:extLst>
      <p:ext uri="{BB962C8B-B14F-4D97-AF65-F5344CB8AC3E}">
        <p14:creationId xmlns:p14="http://schemas.microsoft.com/office/powerpoint/2010/main" val="3019731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8589"/>
          <a:stretch/>
        </p:blipFill>
        <p:spPr>
          <a:xfrm>
            <a:off x="642937" y="1347537"/>
            <a:ext cx="11052310" cy="3563603"/>
          </a:xfrm>
          <a:prstGeom prst="rect">
            <a:avLst/>
          </a:prstGeom>
        </p:spPr>
      </p:pic>
    </p:spTree>
    <p:extLst>
      <p:ext uri="{BB962C8B-B14F-4D97-AF65-F5344CB8AC3E}">
        <p14:creationId xmlns:p14="http://schemas.microsoft.com/office/powerpoint/2010/main" val="2384778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8313" y="109247"/>
            <a:ext cx="9260463" cy="6583680"/>
          </a:xfrm>
          <a:prstGeom prst="rect">
            <a:avLst/>
          </a:prstGeom>
        </p:spPr>
      </p:pic>
      <p:sp>
        <p:nvSpPr>
          <p:cNvPr id="5" name="Text Placeholder 4"/>
          <p:cNvSpPr>
            <a:spLocks noGrp="1"/>
          </p:cNvSpPr>
          <p:nvPr>
            <p:ph type="body" sz="half" idx="2"/>
          </p:nvPr>
        </p:nvSpPr>
        <p:spPr>
          <a:xfrm>
            <a:off x="404262" y="5159141"/>
            <a:ext cx="4870382" cy="914400"/>
          </a:xfrm>
        </p:spPr>
        <p:txBody>
          <a:bodyPr>
            <a:normAutofit/>
          </a:bodyPr>
          <a:lstStyle/>
          <a:p>
            <a:r>
              <a:rPr lang="en-CA" sz="2400" dirty="0" smtClean="0"/>
              <a:t>Toronto Public Library Digital Archive: Print Media, Digitized</a:t>
            </a:r>
            <a:endParaRPr lang="en-CA" sz="2400" dirty="0"/>
          </a:p>
        </p:txBody>
      </p:sp>
    </p:spTree>
    <p:extLst>
      <p:ext uri="{BB962C8B-B14F-4D97-AF65-F5344CB8AC3E}">
        <p14:creationId xmlns:p14="http://schemas.microsoft.com/office/powerpoint/2010/main" val="22671040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29236" cy="822551"/>
          </a:xfrm>
        </p:spPr>
        <p:txBody>
          <a:bodyPr>
            <a:normAutofit fontScale="90000"/>
          </a:bodyPr>
          <a:lstStyle/>
          <a:p>
            <a:r>
              <a:rPr lang="en-CA" dirty="0" smtClean="0"/>
              <a:t>Digital Archives:  Egyptian Revolution (Born Digital)</a:t>
            </a:r>
            <a:endParaRPr lang="en-CA" dirty="0"/>
          </a:p>
        </p:txBody>
      </p:sp>
      <p:pic>
        <p:nvPicPr>
          <p:cNvPr id="4" name="Content Placeholder 3"/>
          <p:cNvPicPr>
            <a:picLocks noGrp="1" noChangeAspect="1"/>
          </p:cNvPicPr>
          <p:nvPr>
            <p:ph idx="1"/>
          </p:nvPr>
        </p:nvPicPr>
        <p:blipFill>
          <a:blip r:embed="rId3"/>
          <a:stretch>
            <a:fillRect/>
          </a:stretch>
        </p:blipFill>
        <p:spPr>
          <a:xfrm>
            <a:off x="2897232" y="1217873"/>
            <a:ext cx="6886848" cy="3968773"/>
          </a:xfrm>
          <a:prstGeom prst="rect">
            <a:avLst/>
          </a:prstGeom>
        </p:spPr>
      </p:pic>
      <p:sp>
        <p:nvSpPr>
          <p:cNvPr id="3" name="TextBox 2"/>
          <p:cNvSpPr txBox="1"/>
          <p:nvPr/>
        </p:nvSpPr>
        <p:spPr>
          <a:xfrm>
            <a:off x="1014984" y="5216843"/>
            <a:ext cx="8769096" cy="1200329"/>
          </a:xfrm>
          <a:prstGeom prst="rect">
            <a:avLst/>
          </a:prstGeom>
          <a:noFill/>
        </p:spPr>
        <p:txBody>
          <a:bodyPr wrap="square" rtlCol="0">
            <a:spAutoFit/>
          </a:bodyPr>
          <a:lstStyle/>
          <a:p>
            <a:r>
              <a:rPr lang="en-CA" dirty="0">
                <a:hlinkClick r:id="rId4"/>
              </a:rPr>
              <a:t>https://archive-it.org/collections/2358</a:t>
            </a:r>
          </a:p>
          <a:p>
            <a:r>
              <a:rPr lang="en-CA" dirty="0" smtClean="0">
                <a:hlinkClick r:id="rId4"/>
              </a:rPr>
              <a:t>http</a:t>
            </a:r>
            <a:r>
              <a:rPr lang="en-CA" dirty="0">
                <a:hlinkClick r:id="rId4"/>
              </a:rPr>
              <a:t>://</a:t>
            </a:r>
            <a:r>
              <a:rPr lang="en-CA" dirty="0" smtClean="0">
                <a:hlinkClick r:id="rId4"/>
              </a:rPr>
              <a:t>guides.library.cornell.edu/c.php?g=31688&amp;p=200748</a:t>
            </a:r>
            <a:endParaRPr lang="en-CA" dirty="0" smtClean="0"/>
          </a:p>
          <a:p>
            <a:r>
              <a:rPr lang="en-CA" dirty="0">
                <a:hlinkClick r:id="rId5"/>
              </a:rPr>
              <a:t>https://</a:t>
            </a:r>
            <a:r>
              <a:rPr lang="en-CA" dirty="0" smtClean="0">
                <a:hlinkClick r:id="rId5"/>
              </a:rPr>
              <a:t>storify.com/acarvin/new-story-2</a:t>
            </a:r>
            <a:endParaRPr lang="en-CA" dirty="0" smtClean="0"/>
          </a:p>
          <a:p>
            <a:endParaRPr lang="en-CA" dirty="0"/>
          </a:p>
        </p:txBody>
      </p:sp>
    </p:spTree>
    <p:extLst>
      <p:ext uri="{BB962C8B-B14F-4D97-AF65-F5344CB8AC3E}">
        <p14:creationId xmlns:p14="http://schemas.microsoft.com/office/powerpoint/2010/main" val="26105987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Parchment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37719" y="406530"/>
            <a:ext cx="3674225" cy="5586153"/>
          </a:xfrm>
        </p:spPr>
      </p:pic>
      <p:sp>
        <p:nvSpPr>
          <p:cNvPr id="5" name="Text Placeholder 4"/>
          <p:cNvSpPr>
            <a:spLocks noGrp="1"/>
          </p:cNvSpPr>
          <p:nvPr>
            <p:ph type="body" sz="half" idx="2"/>
          </p:nvPr>
        </p:nvSpPr>
        <p:spPr/>
        <p:txBody>
          <a:bodyPr>
            <a:normAutofit fontScale="92500" lnSpcReduction="10000"/>
          </a:bodyPr>
          <a:lstStyle/>
          <a:p>
            <a:r>
              <a:rPr lang="en-US" sz="1900" dirty="0" smtClean="0"/>
              <a:t>Parchment = stretched and processed animal skin (goat, sheep, calf, cow)</a:t>
            </a:r>
          </a:p>
          <a:p>
            <a:r>
              <a:rPr lang="en-US" sz="1800" dirty="0" smtClean="0"/>
              <a:t>(but see also:  </a:t>
            </a:r>
            <a:r>
              <a:rPr lang="en-US" sz="1800" dirty="0" err="1" smtClean="0"/>
              <a:t>anthropodermic</a:t>
            </a:r>
            <a:r>
              <a:rPr lang="en-US" sz="1800" dirty="0" smtClean="0"/>
              <a:t> bibliopegy)</a:t>
            </a:r>
          </a:p>
          <a:p>
            <a:endParaRPr lang="en-US" sz="1800"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Domestic sheep.  Public </a:t>
            </a:r>
            <a:r>
              <a:rPr lang="en-US" dirty="0"/>
              <a:t>Domain, https://</a:t>
            </a:r>
            <a:r>
              <a:rPr lang="en-US" dirty="0" smtClean="0"/>
              <a:t>commons.wikimedia.org/w/index.php?curid=16818.</a:t>
            </a:r>
            <a:endParaRPr lang="en-US" dirty="0"/>
          </a:p>
        </p:txBody>
      </p:sp>
    </p:spTree>
    <p:extLst>
      <p:ext uri="{BB962C8B-B14F-4D97-AF65-F5344CB8AC3E}">
        <p14:creationId xmlns:p14="http://schemas.microsoft.com/office/powerpoint/2010/main" val="7500692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53250" y="402336"/>
          <a:ext cx="11125736" cy="5637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6400800" y="2441448"/>
            <a:ext cx="2066544" cy="523220"/>
          </a:xfrm>
          <a:prstGeom prst="rect">
            <a:avLst/>
          </a:prstGeom>
          <a:noFill/>
        </p:spPr>
        <p:txBody>
          <a:bodyPr wrap="square" rtlCol="0">
            <a:spAutoFit/>
          </a:bodyPr>
          <a:lstStyle/>
          <a:p>
            <a:r>
              <a:rPr lang="en-CA" sz="1400" dirty="0" smtClean="0"/>
              <a:t>Newspapers (Google Digitization)</a:t>
            </a:r>
            <a:endParaRPr lang="en-CA" sz="1400" dirty="0"/>
          </a:p>
        </p:txBody>
      </p:sp>
    </p:spTree>
    <p:extLst>
      <p:ext uri="{BB962C8B-B14F-4D97-AF65-F5344CB8AC3E}">
        <p14:creationId xmlns:p14="http://schemas.microsoft.com/office/powerpoint/2010/main" val="2258109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Born-Digital Projects</a:t>
            </a:r>
            <a:endParaRPr lang="en-CA" dirty="0"/>
          </a:p>
        </p:txBody>
      </p:sp>
    </p:spTree>
    <p:extLst>
      <p:ext uri="{BB962C8B-B14F-4D97-AF65-F5344CB8AC3E}">
        <p14:creationId xmlns:p14="http://schemas.microsoft.com/office/powerpoint/2010/main" val="809725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Parchment &amp; Paper</a:t>
            </a:r>
            <a:endParaRPr lang="en-CA" dirty="0"/>
          </a:p>
        </p:txBody>
      </p:sp>
    </p:spTree>
    <p:extLst>
      <p:ext uri="{BB962C8B-B14F-4D97-AF65-F5344CB8AC3E}">
        <p14:creationId xmlns:p14="http://schemas.microsoft.com/office/powerpoint/2010/main" val="214626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704" r="2646"/>
          <a:stretch/>
        </p:blipFill>
        <p:spPr>
          <a:xfrm>
            <a:off x="1765300" y="627052"/>
            <a:ext cx="8991600" cy="5534258"/>
          </a:xfrm>
          <a:prstGeom prst="rect">
            <a:avLst/>
          </a:prstGeom>
        </p:spPr>
      </p:pic>
    </p:spTree>
    <p:extLst>
      <p:ext uri="{BB962C8B-B14F-4D97-AF65-F5344CB8AC3E}">
        <p14:creationId xmlns:p14="http://schemas.microsoft.com/office/powerpoint/2010/main" val="569738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0555" y="617559"/>
            <a:ext cx="7274257" cy="5455693"/>
          </a:xfrm>
          <a:prstGeom prst="rect">
            <a:avLst/>
          </a:prstGeom>
        </p:spPr>
      </p:pic>
      <p:sp>
        <p:nvSpPr>
          <p:cNvPr id="6" name="TextBox 5"/>
          <p:cNvSpPr txBox="1"/>
          <p:nvPr/>
        </p:nvSpPr>
        <p:spPr>
          <a:xfrm>
            <a:off x="436728" y="750627"/>
            <a:ext cx="3111690" cy="923330"/>
          </a:xfrm>
          <a:prstGeom prst="rect">
            <a:avLst/>
          </a:prstGeom>
          <a:noFill/>
        </p:spPr>
        <p:txBody>
          <a:bodyPr wrap="square" rtlCol="0">
            <a:spAutoFit/>
          </a:bodyPr>
          <a:lstStyle/>
          <a:p>
            <a:r>
              <a:rPr lang="en-US" dirty="0" smtClean="0"/>
              <a:t>Internet Archive:  Materials for digitization.  Photo:  A. </a:t>
            </a:r>
            <a:r>
              <a:rPr lang="en-US" dirty="0" err="1" smtClean="0"/>
              <a:t>Bolintineanu</a:t>
            </a:r>
            <a:r>
              <a:rPr lang="en-US" dirty="0" smtClean="0"/>
              <a:t>, 2016.</a:t>
            </a:r>
            <a:endParaRPr lang="en-US" dirty="0"/>
          </a:p>
        </p:txBody>
      </p:sp>
    </p:spTree>
    <p:extLst>
      <p:ext uri="{BB962C8B-B14F-4D97-AF65-F5344CB8AC3E}">
        <p14:creationId xmlns:p14="http://schemas.microsoft.com/office/powerpoint/2010/main" val="1808732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968991"/>
            <a:ext cx="2271902" cy="4899997"/>
          </a:xfrm>
        </p:spPr>
        <p:txBody>
          <a:bodyPr/>
          <a:lstStyle/>
          <a:p>
            <a:r>
              <a:rPr lang="en-US" dirty="0"/>
              <a:t>Internet Archive:  Materials for digitization.  Photo:  A. </a:t>
            </a:r>
            <a:r>
              <a:rPr lang="en-US" dirty="0" err="1"/>
              <a:t>Bolintineanu</a:t>
            </a:r>
            <a:r>
              <a:rPr lang="en-US" dirty="0"/>
              <a:t>, 2016.</a:t>
            </a:r>
          </a:p>
          <a:p>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5832475" y="1596629"/>
            <a:ext cx="4873625" cy="3655218"/>
          </a:xfrm>
        </p:spPr>
      </p:pic>
    </p:spTree>
    <p:extLst>
      <p:ext uri="{BB962C8B-B14F-4D97-AF65-F5344CB8AC3E}">
        <p14:creationId xmlns:p14="http://schemas.microsoft.com/office/powerpoint/2010/main" val="3464281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22473" y="887413"/>
            <a:ext cx="6631516" cy="4973637"/>
          </a:xfrm>
        </p:spPr>
      </p:pic>
      <p:sp>
        <p:nvSpPr>
          <p:cNvPr id="4" name="Text Placeholder 3"/>
          <p:cNvSpPr>
            <a:spLocks noGrp="1"/>
          </p:cNvSpPr>
          <p:nvPr>
            <p:ph type="body" sz="half" idx="2"/>
          </p:nvPr>
        </p:nvSpPr>
        <p:spPr>
          <a:xfrm>
            <a:off x="839789" y="968991"/>
            <a:ext cx="2271902" cy="4899997"/>
          </a:xfrm>
        </p:spPr>
        <p:txBody>
          <a:bodyPr/>
          <a:lstStyle/>
          <a:p>
            <a:r>
              <a:rPr lang="en-US" dirty="0"/>
              <a:t>Internet Archive:  Materials for digitization.  Photo:  A. </a:t>
            </a:r>
            <a:r>
              <a:rPr lang="en-US" dirty="0" err="1"/>
              <a:t>Bolintineanu</a:t>
            </a:r>
            <a:r>
              <a:rPr lang="en-US" dirty="0"/>
              <a:t>, 2016.</a:t>
            </a:r>
          </a:p>
          <a:p>
            <a:endParaRPr lang="en-US" dirty="0"/>
          </a:p>
        </p:txBody>
      </p:sp>
    </p:spTree>
    <p:extLst>
      <p:ext uri="{BB962C8B-B14F-4D97-AF65-F5344CB8AC3E}">
        <p14:creationId xmlns:p14="http://schemas.microsoft.com/office/powerpoint/2010/main" val="990005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968991"/>
            <a:ext cx="2271902" cy="4899997"/>
          </a:xfrm>
        </p:spPr>
        <p:txBody>
          <a:bodyPr/>
          <a:lstStyle/>
          <a:p>
            <a:r>
              <a:rPr lang="en-US" dirty="0"/>
              <a:t>Internet Archive:  Materials for digitization.  Photo:  A. </a:t>
            </a:r>
            <a:r>
              <a:rPr lang="en-US" dirty="0" err="1"/>
              <a:t>Bolintineanu</a:t>
            </a:r>
            <a:r>
              <a:rPr lang="en-US" dirty="0"/>
              <a:t>, 2016.</a:t>
            </a:r>
          </a:p>
          <a:p>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30304" y="624773"/>
            <a:ext cx="4135271" cy="5513695"/>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084" y="541433"/>
            <a:ext cx="3562350"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041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commons/0/01/Dunhuang_manuscript_digitis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952" y="96396"/>
            <a:ext cx="9401048" cy="65151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08472" y="457200"/>
            <a:ext cx="2291509" cy="1600200"/>
          </a:xfrm>
        </p:spPr>
        <p:txBody>
          <a:bodyPr>
            <a:normAutofit/>
          </a:bodyPr>
          <a:lstStyle/>
          <a:p>
            <a:r>
              <a:rPr lang="en-CA" dirty="0" smtClean="0"/>
              <a:t>Digitizing Manuscripts</a:t>
            </a:r>
            <a:endParaRPr lang="en-CA" dirty="0"/>
          </a:p>
        </p:txBody>
      </p:sp>
      <p:sp>
        <p:nvSpPr>
          <p:cNvPr id="7" name="Text Placeholder 6"/>
          <p:cNvSpPr>
            <a:spLocks noGrp="1"/>
          </p:cNvSpPr>
          <p:nvPr>
            <p:ph type="body" sz="half" idx="2"/>
          </p:nvPr>
        </p:nvSpPr>
        <p:spPr>
          <a:xfrm>
            <a:off x="465215" y="2057400"/>
            <a:ext cx="1881378" cy="3811588"/>
          </a:xfrm>
        </p:spPr>
        <p:txBody>
          <a:bodyPr>
            <a:normAutofit/>
          </a:bodyPr>
          <a:lstStyle/>
          <a:p>
            <a:r>
              <a:rPr lang="en-CA" sz="2000" dirty="0" smtClean="0"/>
              <a:t>Digitisation </a:t>
            </a:r>
            <a:r>
              <a:rPr lang="en-CA" sz="2000" dirty="0"/>
              <a:t>of a </a:t>
            </a:r>
            <a:r>
              <a:rPr lang="en-CA" sz="2000" dirty="0" err="1"/>
              <a:t>Dunhuang</a:t>
            </a:r>
            <a:r>
              <a:rPr lang="en-CA" sz="2000" dirty="0"/>
              <a:t> </a:t>
            </a:r>
            <a:r>
              <a:rPr lang="en-CA" sz="2000" dirty="0" smtClean="0"/>
              <a:t>manuscript (Pictured:  De Vere 480 camera.  Wikipedia:  International </a:t>
            </a:r>
            <a:r>
              <a:rPr lang="en-CA" sz="2000" dirty="0" err="1" smtClean="0"/>
              <a:t>Dunhuang</a:t>
            </a:r>
            <a:r>
              <a:rPr lang="en-CA" sz="2000" dirty="0" smtClean="0"/>
              <a:t> Project, 2006.)</a:t>
            </a:r>
            <a:endParaRPr lang="en-CA" sz="2000" dirty="0"/>
          </a:p>
        </p:txBody>
      </p:sp>
    </p:spTree>
    <p:extLst>
      <p:ext uri="{BB962C8B-B14F-4D97-AF65-F5344CB8AC3E}">
        <p14:creationId xmlns:p14="http://schemas.microsoft.com/office/powerpoint/2010/main" val="4213429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Fisher Library (Photo:  Paul Armstrong, 2016)</a:t>
            </a:r>
          </a:p>
          <a:p>
            <a:endParaRPr lang="en-CA" dirty="0"/>
          </a:p>
          <a:p>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14448" y="481084"/>
            <a:ext cx="4258101" cy="5677469"/>
          </a:xfrm>
        </p:spPr>
      </p:pic>
    </p:spTree>
    <p:extLst>
      <p:ext uri="{BB962C8B-B14F-4D97-AF65-F5344CB8AC3E}">
        <p14:creationId xmlns:p14="http://schemas.microsoft.com/office/powerpoint/2010/main" val="4145587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Parchment</a:t>
            </a:r>
            <a:endParaRPr lang="en-US" dirty="0"/>
          </a:p>
        </p:txBody>
      </p:sp>
      <p:sp>
        <p:nvSpPr>
          <p:cNvPr id="5" name="Text Placeholder 4"/>
          <p:cNvSpPr>
            <a:spLocks noGrp="1"/>
          </p:cNvSpPr>
          <p:nvPr>
            <p:ph type="body" sz="half" idx="2"/>
          </p:nvPr>
        </p:nvSpPr>
        <p:spPr/>
        <p:txBody>
          <a:bodyPr>
            <a:normAutofit/>
          </a:bodyPr>
          <a:lstStyle/>
          <a:p>
            <a:pPr marL="285750" indent="-285750">
              <a:buFontTx/>
              <a:buChar char="-"/>
            </a:pPr>
            <a:r>
              <a:rPr lang="en-US" sz="1800" dirty="0" smtClean="0"/>
              <a:t>Skin is soaked in lime solution to loosen animal hair</a:t>
            </a:r>
          </a:p>
          <a:p>
            <a:pPr marL="285750" indent="-285750">
              <a:buFontTx/>
              <a:buChar char="-"/>
            </a:pPr>
            <a:r>
              <a:rPr lang="en-US" sz="1800" dirty="0" smtClean="0"/>
              <a:t>Animal hair removed with curved knife</a:t>
            </a:r>
          </a:p>
          <a:p>
            <a:pPr marL="285750" indent="-285750">
              <a:buFontTx/>
              <a:buChar char="-"/>
            </a:pPr>
            <a:r>
              <a:rPr lang="en-US" sz="1800" dirty="0" smtClean="0"/>
              <a:t>Skin wetted and stretched on special rack</a:t>
            </a:r>
          </a:p>
          <a:p>
            <a:pPr marL="285750" indent="-285750">
              <a:buFontTx/>
              <a:buChar char="-"/>
            </a:pPr>
            <a:endParaRPr lang="en-US" sz="1800" dirty="0"/>
          </a:p>
          <a:p>
            <a:r>
              <a:rPr lang="en-US" sz="1800" dirty="0" smtClean="0"/>
              <a:t>Pictured:  </a:t>
            </a:r>
            <a:r>
              <a:rPr lang="en-US" sz="1800" dirty="0"/>
              <a:t>Skin of a stillborn goat on a </a:t>
            </a:r>
            <a:r>
              <a:rPr lang="en-US" sz="1800" dirty="0" smtClean="0"/>
              <a:t>stretcher.  Modern parchment making.  J. </a:t>
            </a:r>
            <a:r>
              <a:rPr lang="en-US" sz="1800" dirty="0"/>
              <a:t>Paul Getty Museum (https://</a:t>
            </a:r>
            <a:r>
              <a:rPr lang="en-US" sz="1800" dirty="0" smtClean="0"/>
              <a:t>www.getty.edu/art/exhibitions/making/zoom_parchment.html)</a:t>
            </a:r>
          </a:p>
          <a:p>
            <a:endParaRPr lang="en-US" dirty="0" smtClean="0"/>
          </a:p>
        </p:txBody>
      </p:sp>
      <p:pic>
        <p:nvPicPr>
          <p:cNvPr id="1026" name="Picture 2" descr="Parchment Making (mod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845185"/>
            <a:ext cx="3921125" cy="501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6494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a:t>
            </a:r>
            <a:r>
              <a:rPr lang="en-CA" sz="2000" dirty="0" err="1" smtClean="0"/>
              <a:t>Bolintineanu</a:t>
            </a:r>
            <a:r>
              <a:rPr lang="en-CA" sz="2000" dirty="0" smtClean="0"/>
              <a:t>, 2016)</a:t>
            </a:r>
          </a:p>
          <a:p>
            <a:endParaRPr lang="en-CA" dirty="0"/>
          </a:p>
          <a:p>
            <a:endParaRPr lang="en-CA" dirty="0"/>
          </a:p>
        </p:txBody>
      </p:sp>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718411" y="358767"/>
            <a:ext cx="5240741" cy="5972546"/>
          </a:xfrm>
        </p:spPr>
      </p:pic>
    </p:spTree>
    <p:extLst>
      <p:ext uri="{BB962C8B-B14F-4D97-AF65-F5344CB8AC3E}">
        <p14:creationId xmlns:p14="http://schemas.microsoft.com/office/powerpoint/2010/main" val="19188232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a:t>
            </a:r>
            <a:r>
              <a:rPr lang="en-CA" sz="2000" dirty="0" err="1" smtClean="0"/>
              <a:t>Bolintineanu</a:t>
            </a:r>
            <a:r>
              <a:rPr lang="en-CA" sz="2000" dirty="0" smtClean="0"/>
              <a:t>, 2016)</a:t>
            </a:r>
          </a:p>
          <a:p>
            <a:endParaRPr lang="en-CA" dirty="0"/>
          </a:p>
          <a:p>
            <a:endParaRPr lang="en-CA"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5662882" y="1309246"/>
            <a:ext cx="5366593" cy="4024944"/>
          </a:xfrm>
        </p:spPr>
      </p:pic>
    </p:spTree>
    <p:extLst>
      <p:ext uri="{BB962C8B-B14F-4D97-AF65-F5344CB8AC3E}">
        <p14:creationId xmlns:p14="http://schemas.microsoft.com/office/powerpoint/2010/main" val="4721060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a:t>
            </a:r>
            <a:r>
              <a:rPr lang="en-CA" sz="2000" dirty="0" err="1" smtClean="0"/>
              <a:t>Bolintineanu</a:t>
            </a:r>
            <a:r>
              <a:rPr lang="en-CA" sz="2000" dirty="0" smtClean="0"/>
              <a:t>, 2016)</a:t>
            </a:r>
          </a:p>
          <a:p>
            <a:endParaRPr lang="en-CA" dirty="0"/>
          </a:p>
          <a:p>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83188" y="1109662"/>
            <a:ext cx="6172200" cy="4629150"/>
          </a:xfrm>
        </p:spPr>
      </p:pic>
    </p:spTree>
    <p:extLst>
      <p:ext uri="{BB962C8B-B14F-4D97-AF65-F5344CB8AC3E}">
        <p14:creationId xmlns:p14="http://schemas.microsoft.com/office/powerpoint/2010/main" val="1360353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Digitizing Printed Books</a:t>
            </a:r>
            <a:endParaRPr lang="en-CA" dirty="0"/>
          </a:p>
        </p:txBody>
      </p:sp>
      <p:sp>
        <p:nvSpPr>
          <p:cNvPr id="4" name="Text Placeholder 3"/>
          <p:cNvSpPr>
            <a:spLocks noGrp="1"/>
          </p:cNvSpPr>
          <p:nvPr>
            <p:ph type="body" sz="half" idx="2"/>
          </p:nvPr>
        </p:nvSpPr>
        <p:spPr>
          <a:xfrm>
            <a:off x="839788" y="2057400"/>
            <a:ext cx="2542390" cy="3811588"/>
          </a:xfrm>
        </p:spPr>
        <p:txBody>
          <a:bodyPr/>
          <a:lstStyle/>
          <a:p>
            <a:r>
              <a:rPr lang="en-CA" sz="2000" dirty="0" smtClean="0"/>
              <a:t>Digitizing Books at the Internet Archive, University of Toronto (Photo:  Alexandra Bolintineanu, </a:t>
            </a:r>
            <a:r>
              <a:rPr lang="en-CA" sz="2000" dirty="0" smtClean="0"/>
              <a:t>2018)</a:t>
            </a:r>
            <a:endParaRPr lang="en-CA" sz="2000" dirty="0" smtClean="0"/>
          </a:p>
          <a:p>
            <a:endParaRPr lang="en-CA" dirty="0"/>
          </a:p>
          <a:p>
            <a:endParaRPr lang="en-CA" dirty="0"/>
          </a:p>
        </p:txBody>
      </p:sp>
      <p:pic>
        <p:nvPicPr>
          <p:cNvPr id="6" name="CJQB10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36043" y="285829"/>
            <a:ext cx="3448388" cy="6130025"/>
          </a:xfrm>
        </p:spPr>
      </p:pic>
    </p:spTree>
    <p:extLst>
      <p:ext uri="{BB962C8B-B14F-4D97-AF65-F5344CB8AC3E}">
        <p14:creationId xmlns:p14="http://schemas.microsoft.com/office/powerpoint/2010/main" val="1827306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Digitization Errors</a:t>
            </a:r>
            <a:endParaRPr lang="en-CA" dirty="0"/>
          </a:p>
        </p:txBody>
      </p:sp>
      <p:sp>
        <p:nvSpPr>
          <p:cNvPr id="4" name="Text Placeholder 3"/>
          <p:cNvSpPr>
            <a:spLocks noGrp="1"/>
          </p:cNvSpPr>
          <p:nvPr>
            <p:ph type="body" sz="half" idx="2"/>
          </p:nvPr>
        </p:nvSpPr>
        <p:spPr/>
        <p:txBody>
          <a:bodyPr/>
          <a:lstStyle/>
          <a:p>
            <a:r>
              <a:rPr lang="en-CA" dirty="0" smtClean="0"/>
              <a:t>Image:  </a:t>
            </a:r>
            <a:r>
              <a:rPr lang="en-CA" dirty="0"/>
              <a:t>“Special Collection” (2009), by Benjamin </a:t>
            </a:r>
            <a:r>
              <a:rPr lang="en-CA" dirty="0" err="1"/>
              <a:t>Shaykin</a:t>
            </a:r>
            <a:r>
              <a:rPr lang="en-CA" dirty="0"/>
              <a:t>. Photo by the Library of the Printed Web</a:t>
            </a:r>
            <a:r>
              <a:rPr lang="en-CA" dirty="0" smtClean="0"/>
              <a:t>.  Cited by Kenneth Goldsmith, “The Artful Accidents of Google Books,” </a:t>
            </a:r>
            <a:r>
              <a:rPr lang="en-CA" i="1" dirty="0" smtClean="0"/>
              <a:t>The New Yorker</a:t>
            </a:r>
            <a:r>
              <a:rPr lang="en-CA" dirty="0" smtClean="0"/>
              <a:t> (December 4, 2013).</a:t>
            </a:r>
            <a:endParaRPr lang="en-CA" cap="all" dirty="0"/>
          </a:p>
        </p:txBody>
      </p:sp>
      <p:pic>
        <p:nvPicPr>
          <p:cNvPr id="3074" name="Picture 2" descr="http://www.newyorker.com/wp-content/uploads/2013/12/Google-Hands-580.jpe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5064"/>
            <a:ext cx="6172200" cy="411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345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Data Centre:  Server Farm</a:t>
            </a:r>
            <a:endParaRPr lang="en-US" dirty="0"/>
          </a:p>
        </p:txBody>
      </p:sp>
      <p:sp>
        <p:nvSpPr>
          <p:cNvPr id="6" name="Text Placeholder 5"/>
          <p:cNvSpPr>
            <a:spLocks noGrp="1"/>
          </p:cNvSpPr>
          <p:nvPr>
            <p:ph type="body" sz="half" idx="2"/>
          </p:nvPr>
        </p:nvSpPr>
        <p:spPr>
          <a:xfrm>
            <a:off x="839788" y="2057400"/>
            <a:ext cx="2995233" cy="3811588"/>
          </a:xfrm>
        </p:spPr>
        <p:txBody>
          <a:bodyPr/>
          <a:lstStyle/>
          <a:p>
            <a:r>
              <a:rPr lang="en-US" dirty="0" smtClean="0"/>
              <a:t>Image:  Google, Data </a:t>
            </a:r>
            <a:r>
              <a:rPr lang="en-US" dirty="0"/>
              <a:t>Centre Gallery (https://</a:t>
            </a:r>
            <a:r>
              <a:rPr lang="en-US" dirty="0" smtClean="0"/>
              <a:t>www.google.com/about/datacenters/gallery</a:t>
            </a:r>
            <a:r>
              <a:rPr lang="en-US" dirty="0"/>
              <a: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4322" y="1078174"/>
            <a:ext cx="7287366" cy="3832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186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Mirror of the World &amp; Its Memory”</a:t>
            </a:r>
            <a:endParaRPr lang="en-CA" dirty="0"/>
          </a:p>
        </p:txBody>
      </p:sp>
      <p:sp>
        <p:nvSpPr>
          <p:cNvPr id="3" name="Content Placeholder 2"/>
          <p:cNvSpPr>
            <a:spLocks noGrp="1"/>
          </p:cNvSpPr>
          <p:nvPr>
            <p:ph idx="1"/>
          </p:nvPr>
        </p:nvSpPr>
        <p:spPr/>
        <p:txBody>
          <a:bodyPr/>
          <a:lstStyle/>
          <a:p>
            <a:endParaRPr lang="en-CA" dirty="0"/>
          </a:p>
        </p:txBody>
      </p:sp>
    </p:spTree>
    <p:extLst>
      <p:ext uri="{BB962C8B-B14F-4D97-AF65-F5344CB8AC3E}">
        <p14:creationId xmlns:p14="http://schemas.microsoft.com/office/powerpoint/2010/main" val="17670878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stretch>
            <a:fillRect/>
          </a:stretch>
        </p:blipFill>
        <p:spPr>
          <a:xfrm>
            <a:off x="3859731" y="462014"/>
            <a:ext cx="7495657" cy="5273488"/>
          </a:xfrm>
          <a:prstGeom prst="rect">
            <a:avLst/>
          </a:prstGeom>
        </p:spPr>
      </p:pic>
      <p:sp>
        <p:nvSpPr>
          <p:cNvPr id="4" name="Text Placeholder 3"/>
          <p:cNvSpPr>
            <a:spLocks noGrp="1"/>
          </p:cNvSpPr>
          <p:nvPr>
            <p:ph type="body" sz="half" idx="2"/>
          </p:nvPr>
        </p:nvSpPr>
        <p:spPr>
          <a:xfrm>
            <a:off x="839788" y="2057400"/>
            <a:ext cx="2413551" cy="3811588"/>
          </a:xfrm>
        </p:spPr>
        <p:txBody>
          <a:bodyPr/>
          <a:lstStyle/>
          <a:p>
            <a:r>
              <a:rPr lang="en-CA" sz="2000" dirty="0"/>
              <a:t>British Library, Endangered Archives </a:t>
            </a:r>
            <a:r>
              <a:rPr lang="en-CA" sz="2000" dirty="0" smtClean="0"/>
              <a:t>Programme</a:t>
            </a:r>
          </a:p>
          <a:p>
            <a:r>
              <a:rPr lang="en-CA" sz="2000" dirty="0" smtClean="0"/>
              <a:t>http</a:t>
            </a:r>
            <a:r>
              <a:rPr lang="en-CA" sz="2000" dirty="0"/>
              <a:t>://eap.bl.uk/database/map.a4d</a:t>
            </a:r>
          </a:p>
          <a:p>
            <a:endParaRPr lang="en-CA" dirty="0"/>
          </a:p>
        </p:txBody>
      </p:sp>
    </p:spTree>
    <p:extLst>
      <p:ext uri="{BB962C8B-B14F-4D97-AF65-F5344CB8AC3E}">
        <p14:creationId xmlns:p14="http://schemas.microsoft.com/office/powerpoint/2010/main" val="8912967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30475"/>
            <a:ext cx="10515600" cy="4351338"/>
          </a:xfrm>
        </p:spPr>
        <p:txBody>
          <a:bodyPr>
            <a:normAutofit lnSpcReduction="10000"/>
          </a:bodyPr>
          <a:lstStyle/>
          <a:p>
            <a:pPr marL="0" indent="0">
              <a:buNone/>
            </a:pPr>
            <a:r>
              <a:rPr lang="en-CA" sz="4000" dirty="0">
                <a:latin typeface="Palatino Linotype" panose="02040502050505030304" pitchFamily="18" charset="0"/>
              </a:rPr>
              <a:t>“Documentary heritage reflects the diversity of languages, peoples and cultures. It is the mirror of the world and its memory. But this memory is fragile. Every day, irreplaceable parts of this memory disappear for ever</a:t>
            </a:r>
            <a:r>
              <a:rPr lang="en-CA" sz="4000" dirty="0" smtClean="0">
                <a:latin typeface="Palatino Linotype" panose="02040502050505030304" pitchFamily="18" charset="0"/>
              </a:rPr>
              <a:t>.”</a:t>
            </a:r>
          </a:p>
          <a:p>
            <a:pPr marL="0" indent="0">
              <a:buNone/>
            </a:pPr>
            <a:endParaRPr lang="en-CA" dirty="0"/>
          </a:p>
          <a:p>
            <a:pPr marL="0" indent="0" algn="r">
              <a:buNone/>
            </a:pPr>
            <a:r>
              <a:rPr lang="en-CA" dirty="0">
                <a:latin typeface="Palatino Linotype" panose="02040502050505030304" pitchFamily="18" charset="0"/>
              </a:rPr>
              <a:t>UNESCO Memory of the World Programme, </a:t>
            </a:r>
            <a:endParaRPr lang="en-CA" dirty="0" smtClean="0">
              <a:latin typeface="Palatino Linotype" panose="02040502050505030304" pitchFamily="18" charset="0"/>
            </a:endParaRPr>
          </a:p>
          <a:p>
            <a:pPr marL="0" indent="0" algn="r">
              <a:buNone/>
            </a:pPr>
            <a:r>
              <a:rPr lang="en-CA" dirty="0" smtClean="0">
                <a:latin typeface="Palatino Linotype" panose="02040502050505030304" pitchFamily="18" charset="0"/>
              </a:rPr>
              <a:t>quoted </a:t>
            </a:r>
            <a:r>
              <a:rPr lang="en-CA" dirty="0">
                <a:latin typeface="Palatino Linotype" panose="02040502050505030304" pitchFamily="18" charset="0"/>
              </a:rPr>
              <a:t>by </a:t>
            </a:r>
            <a:r>
              <a:rPr lang="en-CA" dirty="0" smtClean="0">
                <a:latin typeface="Palatino Linotype" panose="02040502050505030304" pitchFamily="18" charset="0"/>
              </a:rPr>
              <a:t>the British Library, Endangered </a:t>
            </a:r>
            <a:r>
              <a:rPr lang="en-CA" dirty="0">
                <a:latin typeface="Palatino Linotype" panose="02040502050505030304" pitchFamily="18" charset="0"/>
              </a:rPr>
              <a:t>Archives Programme</a:t>
            </a:r>
          </a:p>
          <a:p>
            <a:pPr marL="0" indent="0">
              <a:buNone/>
            </a:pPr>
            <a:endParaRPr lang="en-CA" dirty="0">
              <a:latin typeface="Palatino Linotype" panose="02040502050505030304" pitchFamily="18" charset="0"/>
            </a:endParaRPr>
          </a:p>
        </p:txBody>
      </p:sp>
    </p:spTree>
    <p:extLst>
      <p:ext uri="{BB962C8B-B14F-4D97-AF65-F5344CB8AC3E}">
        <p14:creationId xmlns:p14="http://schemas.microsoft.com/office/powerpoint/2010/main" val="606747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13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a:t>
            </a:r>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62551" y="800101"/>
            <a:ext cx="6091552" cy="5355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Rule </a:t>
            </a:r>
            <a:r>
              <a:rPr lang="en-US" dirty="0"/>
              <a:t>the parchment (lead point or </a:t>
            </a:r>
            <a:r>
              <a:rPr lang="en-US" dirty="0" err="1"/>
              <a:t>coloured</a:t>
            </a:r>
            <a:r>
              <a:rPr lang="en-US" dirty="0"/>
              <a:t> ink)</a:t>
            </a:r>
          </a:p>
          <a:p>
            <a:pPr marL="285750" indent="-285750">
              <a:buFont typeface="Arial" panose="020B0604020202020204" pitchFamily="34" charset="0"/>
              <a:buChar char="•"/>
            </a:pPr>
            <a:r>
              <a:rPr lang="en-US" dirty="0"/>
              <a:t>Write with quill (goose or swan feather cut to form a nib) dipped into ink</a:t>
            </a:r>
          </a:p>
          <a:p>
            <a:pPr marL="285750" indent="-285750">
              <a:buFont typeface="Arial" panose="020B0604020202020204" pitchFamily="34" charset="0"/>
              <a:buChar char="•"/>
            </a:pPr>
            <a:r>
              <a:rPr lang="en-US" dirty="0"/>
              <a:t>Erase mistakes by scraping ink off with knife</a:t>
            </a:r>
          </a:p>
          <a:p>
            <a:endParaRPr lang="en-US" dirty="0"/>
          </a:p>
          <a:p>
            <a:r>
              <a:rPr lang="en-US" dirty="0" smtClean="0"/>
              <a:t>British Library, MS. Arundel 16, f. 12. </a:t>
            </a:r>
            <a:r>
              <a:rPr lang="en-US" dirty="0"/>
              <a:t>Detail of historiated initial 'R'(</a:t>
            </a:r>
            <a:r>
              <a:rPr lang="en-US" dirty="0" err="1"/>
              <a:t>ege</a:t>
            </a:r>
            <a:r>
              <a:rPr lang="en-US" dirty="0"/>
              <a:t>) with a </a:t>
            </a:r>
            <a:r>
              <a:rPr lang="en-US" dirty="0" smtClean="0"/>
              <a:t>scribe, a censing monk, and other creatures.  </a:t>
            </a:r>
            <a:endParaRPr lang="en-US" dirty="0"/>
          </a:p>
        </p:txBody>
      </p:sp>
    </p:spTree>
    <p:extLst>
      <p:ext uri="{BB962C8B-B14F-4D97-AF65-F5344CB8AC3E}">
        <p14:creationId xmlns:p14="http://schemas.microsoft.com/office/powerpoint/2010/main" val="38920738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Digital Imaging of Endangered Books</a:t>
            </a:r>
            <a:endParaRPr lang="en-CA" dirty="0"/>
          </a:p>
        </p:txBody>
      </p:sp>
      <p:pic>
        <p:nvPicPr>
          <p:cNvPr id="3" name="Picture 2"/>
          <p:cNvPicPr>
            <a:picLocks noChangeAspect="1"/>
          </p:cNvPicPr>
          <p:nvPr/>
        </p:nvPicPr>
        <p:blipFill rotWithShape="1">
          <a:blip r:embed="rId2"/>
          <a:srcRect l="2242" r="263"/>
          <a:stretch/>
        </p:blipFill>
        <p:spPr>
          <a:xfrm>
            <a:off x="87086" y="1574346"/>
            <a:ext cx="12072258" cy="5694236"/>
          </a:xfrm>
          <a:prstGeom prst="rect">
            <a:avLst/>
          </a:prstGeom>
        </p:spPr>
      </p:pic>
    </p:spTree>
    <p:extLst>
      <p:ext uri="{BB962C8B-B14F-4D97-AF65-F5344CB8AC3E}">
        <p14:creationId xmlns:p14="http://schemas.microsoft.com/office/powerpoint/2010/main" val="35016766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6263" y="-323850"/>
            <a:ext cx="13344525" cy="7505700"/>
          </a:xfrm>
          <a:prstGeom prst="rect">
            <a:avLst/>
          </a:prstGeom>
        </p:spPr>
      </p:pic>
    </p:spTree>
    <p:extLst>
      <p:ext uri="{BB962C8B-B14F-4D97-AF65-F5344CB8AC3E}">
        <p14:creationId xmlns:p14="http://schemas.microsoft.com/office/powerpoint/2010/main" val="932110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Hyperspectral or Multispectral Imaging</a:t>
            </a:r>
            <a:endParaRPr lang="en-CA" dirty="0"/>
          </a:p>
        </p:txBody>
      </p:sp>
      <p:pic>
        <p:nvPicPr>
          <p:cNvPr id="5" name="Content Placeholder 4"/>
          <p:cNvPicPr>
            <a:picLocks noGrp="1" noChangeAspect="1"/>
          </p:cNvPicPr>
          <p:nvPr>
            <p:ph sz="half" idx="1"/>
          </p:nvPr>
        </p:nvPicPr>
        <p:blipFill>
          <a:blip r:embed="rId2"/>
          <a:stretch>
            <a:fillRect/>
          </a:stretch>
        </p:blipFill>
        <p:spPr>
          <a:xfrm>
            <a:off x="1452562" y="1929606"/>
            <a:ext cx="3952875" cy="4143375"/>
          </a:xfrm>
          <a:prstGeom prst="rect">
            <a:avLst/>
          </a:prstGeo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75853" y="1929606"/>
            <a:ext cx="4681728" cy="3744468"/>
          </a:xfrm>
        </p:spPr>
      </p:pic>
    </p:spTree>
    <p:extLst>
      <p:ext uri="{BB962C8B-B14F-4D97-AF65-F5344CB8AC3E}">
        <p14:creationId xmlns:p14="http://schemas.microsoft.com/office/powerpoint/2010/main" val="33843294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Hyperspectral or Multispectral Imaging</a:t>
            </a:r>
            <a:endParaRPr lang="en-CA" dirty="0"/>
          </a:p>
        </p:txBody>
      </p:sp>
      <p:sp>
        <p:nvSpPr>
          <p:cNvPr id="5" name="Content Placeholder 4"/>
          <p:cNvSpPr>
            <a:spLocks noGrp="1"/>
          </p:cNvSpPr>
          <p:nvPr>
            <p:ph idx="1"/>
          </p:nvPr>
        </p:nvSpPr>
        <p:spPr/>
        <p:txBody>
          <a:bodyPr/>
          <a:lstStyle/>
          <a:p>
            <a:pPr marL="0" indent="0">
              <a:buNone/>
            </a:pPr>
            <a:r>
              <a:rPr lang="en-CA" dirty="0"/>
              <a:t>“a powerful, noncontact technique with a range of capabilities. The critical component of the advanced spectral imaging is the capability for chemical characterization of materials, providing both access and enhanced non-visible and visible information in registered </a:t>
            </a:r>
            <a:r>
              <a:rPr lang="en-CA" dirty="0" smtClean="0"/>
              <a:t>high-resolution </a:t>
            </a:r>
            <a:r>
              <a:rPr lang="en-CA" dirty="0"/>
              <a:t>digital images. This noncontact tool can identify and characterize colorants, inks, and substrates through their specific spectral response, monitor deterioration or changes due to exhibit and other environmental conditions, assess and potentially identify previous treatments that modify chemical and spectral responses of cultural </a:t>
            </a:r>
            <a:r>
              <a:rPr lang="en-CA" dirty="0" smtClean="0"/>
              <a:t>heritage materials…” (Fenella G. France et al)</a:t>
            </a:r>
            <a:endParaRPr lang="en-CA" dirty="0"/>
          </a:p>
        </p:txBody>
      </p:sp>
    </p:spTree>
    <p:extLst>
      <p:ext uri="{BB962C8B-B14F-4D97-AF65-F5344CB8AC3E}">
        <p14:creationId xmlns:p14="http://schemas.microsoft.com/office/powerpoint/2010/main" val="29511373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Archimedes Codex</a:t>
            </a:r>
            <a:endParaRPr lang="en-CA" dirty="0"/>
          </a:p>
        </p:txBody>
      </p:sp>
      <p:sp>
        <p:nvSpPr>
          <p:cNvPr id="4" name="Text Placeholder 3"/>
          <p:cNvSpPr>
            <a:spLocks noGrp="1"/>
          </p:cNvSpPr>
          <p:nvPr>
            <p:ph type="body" sz="half" idx="2"/>
          </p:nvPr>
        </p:nvSpPr>
        <p:spPr/>
        <p:txBody>
          <a:bodyPr/>
          <a:lstStyle/>
          <a:p>
            <a:r>
              <a:rPr lang="en-CA" dirty="0">
                <a:hlinkClick r:id="rId2"/>
              </a:rPr>
              <a:t>https://</a:t>
            </a:r>
            <a:r>
              <a:rPr lang="en-CA" dirty="0" smtClean="0">
                <a:hlinkClick r:id="rId2"/>
              </a:rPr>
              <a:t>www.ted.com/talks/william_noel_revealing_the_lost_codex_of_archimedes</a:t>
            </a:r>
            <a:endParaRPr lang="en-CA" dirty="0" smtClean="0"/>
          </a:p>
          <a:p>
            <a:endParaRPr lang="en-CA" dirty="0"/>
          </a:p>
          <a:p>
            <a:r>
              <a:rPr lang="en-CA" dirty="0">
                <a:hlinkClick r:id="rId3"/>
              </a:rPr>
              <a:t>http://archimedespalimpsest.net/Data</a:t>
            </a:r>
            <a:r>
              <a:rPr lang="en-CA" dirty="0" smtClean="0">
                <a:hlinkClick r:id="rId3"/>
              </a:rPr>
              <a:t>/</a:t>
            </a:r>
            <a:endParaRPr lang="en-CA" dirty="0" smtClean="0"/>
          </a:p>
          <a:p>
            <a:endParaRPr lang="en-CA" dirty="0"/>
          </a:p>
        </p:txBody>
      </p:sp>
      <p:pic>
        <p:nvPicPr>
          <p:cNvPr id="1026" name="Picture 2" descr="The Archimedes Palimpsest"/>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16538" y="1528762"/>
            <a:ext cx="59055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7986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Herculaneum Scrolls</a:t>
            </a:r>
            <a:endParaRPr lang="en-CA" dirty="0"/>
          </a:p>
        </p:txBody>
      </p:sp>
      <p:sp>
        <p:nvSpPr>
          <p:cNvPr id="4" name="Text Placeholder 3"/>
          <p:cNvSpPr>
            <a:spLocks noGrp="1"/>
          </p:cNvSpPr>
          <p:nvPr>
            <p:ph type="body" sz="half" idx="2"/>
          </p:nvPr>
        </p:nvSpPr>
        <p:spPr/>
        <p:txBody>
          <a:bodyPr/>
          <a:lstStyle/>
          <a:p>
            <a:r>
              <a:rPr lang="en-CA" sz="2000" dirty="0" smtClean="0"/>
              <a:t>“A papyrus scrolls </a:t>
            </a:r>
            <a:r>
              <a:rPr lang="en-CA" sz="2000" dirty="0"/>
              <a:t>from Herculaneum, which was carbonized in the eruption of Mt. Vesuvius, undergoes part of the CT scan process to help decipher the writing contained within the scrolls, in an image from the University of Kentucky's Center for Visualization and Virtual Environments taken in 2009.” </a:t>
            </a:r>
            <a:r>
              <a:rPr lang="en-CA" dirty="0"/>
              <a:t>(</a:t>
            </a:r>
            <a:r>
              <a:rPr lang="en-CA" dirty="0">
                <a:hlinkClick r:id="rId3"/>
              </a:rPr>
              <a:t>https://</a:t>
            </a:r>
            <a:r>
              <a:rPr lang="en-CA" dirty="0" smtClean="0">
                <a:hlinkClick r:id="rId3"/>
              </a:rPr>
              <a:t>www.newsweek.com/2016/01/29/x-rays-reveal-secrets-egyptian-scrolls-papyrus-416719.html</a:t>
            </a:r>
            <a:r>
              <a:rPr lang="en-CA" dirty="0" smtClean="0"/>
              <a:t>)</a:t>
            </a:r>
          </a:p>
          <a:p>
            <a:endParaRPr lang="en-CA" dirty="0"/>
          </a:p>
        </p:txBody>
      </p:sp>
      <p:pic>
        <p:nvPicPr>
          <p:cNvPr id="4098" name="Picture 2" descr="01_29_Papyrus_01"/>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83188" y="1881187"/>
            <a:ext cx="61722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878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Declaration of Independence (draft)</a:t>
            </a:r>
            <a:endParaRPr lang="en-CA" dirty="0"/>
          </a:p>
        </p:txBody>
      </p:sp>
      <p:pic>
        <p:nvPicPr>
          <p:cNvPr id="5" name="Content Placeholder 4"/>
          <p:cNvPicPr>
            <a:picLocks noGrp="1" noChangeAspect="1"/>
          </p:cNvPicPr>
          <p:nvPr>
            <p:ph sz="half" idx="1"/>
          </p:nvPr>
        </p:nvPicPr>
        <p:blipFill>
          <a:blip r:embed="rId2"/>
          <a:stretch>
            <a:fillRect/>
          </a:stretch>
        </p:blipFill>
        <p:spPr>
          <a:xfrm>
            <a:off x="1524000" y="2667794"/>
            <a:ext cx="3810000" cy="2667000"/>
          </a:xfrm>
          <a:prstGeom prst="rect">
            <a:avLst/>
          </a:prstGeom>
        </p:spPr>
      </p:pic>
      <p:sp>
        <p:nvSpPr>
          <p:cNvPr id="3" name="Content Placeholder 2"/>
          <p:cNvSpPr>
            <a:spLocks noGrp="1"/>
          </p:cNvSpPr>
          <p:nvPr>
            <p:ph sz="half" idx="2"/>
          </p:nvPr>
        </p:nvSpPr>
        <p:spPr/>
        <p:txBody>
          <a:bodyPr>
            <a:normAutofit fontScale="85000" lnSpcReduction="20000"/>
          </a:bodyPr>
          <a:lstStyle/>
          <a:p>
            <a:pPr marL="0" indent="0">
              <a:buNone/>
            </a:pPr>
            <a:r>
              <a:rPr lang="en-CA" dirty="0" smtClean="0"/>
              <a:t>Patriots? Residents?</a:t>
            </a:r>
          </a:p>
          <a:p>
            <a:pPr marL="0" indent="0">
              <a:buNone/>
            </a:pPr>
            <a:endParaRPr lang="en-CA" dirty="0"/>
          </a:p>
          <a:p>
            <a:r>
              <a:rPr lang="en-CA" dirty="0" smtClean="0"/>
              <a:t>Fenella G. France and Michael B. </a:t>
            </a:r>
            <a:r>
              <a:rPr lang="en-CA" dirty="0" err="1" smtClean="0"/>
              <a:t>Toth</a:t>
            </a:r>
            <a:r>
              <a:rPr lang="en-CA" dirty="0" smtClean="0"/>
              <a:t>. 2011. </a:t>
            </a:r>
            <a:r>
              <a:rPr lang="en-CA" dirty="0" smtClean="0">
                <a:hlinkClick r:id="rId3"/>
              </a:rPr>
              <a:t>“Spectral </a:t>
            </a:r>
            <a:r>
              <a:rPr lang="en-CA" dirty="0">
                <a:hlinkClick r:id="rId3"/>
              </a:rPr>
              <a:t>imaging for revealing and preserving world cultural </a:t>
            </a:r>
            <a:r>
              <a:rPr lang="en-CA" dirty="0" smtClean="0">
                <a:hlinkClick r:id="rId3"/>
              </a:rPr>
              <a:t>heritage</a:t>
            </a:r>
            <a:r>
              <a:rPr lang="en-CA" dirty="0" smtClean="0"/>
              <a:t>.” </a:t>
            </a:r>
            <a:r>
              <a:rPr lang="en-CA" dirty="0"/>
              <a:t>The Institute of Electrical and Electronics Engineers, Inc. (IEEE) Conference Proceedings, 08/2011, pp. 1450 </a:t>
            </a:r>
            <a:r>
              <a:rPr lang="en-CA" dirty="0" smtClean="0"/>
              <a:t>– 1454.</a:t>
            </a:r>
            <a:r>
              <a:rPr lang="en-CA" dirty="0"/>
              <a:t/>
            </a:r>
            <a:br>
              <a:rPr lang="en-CA" dirty="0"/>
            </a:br>
            <a:endParaRPr lang="en-CA" dirty="0"/>
          </a:p>
          <a:p>
            <a:pPr marL="0" indent="0">
              <a:buNone/>
            </a:pPr>
            <a:r>
              <a:rPr lang="en-CA" dirty="0"/>
              <a:t>See also</a:t>
            </a:r>
            <a:r>
              <a:rPr lang="en-CA" dirty="0" smtClean="0"/>
              <a:t>:  </a:t>
            </a:r>
            <a:r>
              <a:rPr lang="en-CA" dirty="0"/>
              <a:t>Marc </a:t>
            </a:r>
            <a:r>
              <a:rPr lang="en-CA" dirty="0" smtClean="0"/>
              <a:t>Kaufman</a:t>
            </a:r>
            <a:r>
              <a:rPr lang="en-CA" i="1" dirty="0" smtClean="0"/>
              <a:t>. “</a:t>
            </a:r>
            <a:r>
              <a:rPr lang="en-CA" dirty="0" smtClean="0"/>
              <a:t>Jefferson </a:t>
            </a:r>
            <a:r>
              <a:rPr lang="en-CA" dirty="0"/>
              <a:t>changed </a:t>
            </a:r>
            <a:r>
              <a:rPr lang="en-CA" dirty="0">
                <a:solidFill>
                  <a:schemeClr val="bg1"/>
                </a:solidFill>
              </a:rPr>
              <a:t>'subjects</a:t>
            </a:r>
            <a:r>
              <a:rPr lang="en-CA" dirty="0"/>
              <a:t>' to 'citizens' in Declaration of </a:t>
            </a:r>
            <a:r>
              <a:rPr lang="en-CA" dirty="0" smtClean="0"/>
              <a:t>Independence.” </a:t>
            </a:r>
            <a:r>
              <a:rPr lang="en-CA" i="1" dirty="0" smtClean="0"/>
              <a:t>The Washington Post</a:t>
            </a:r>
            <a:r>
              <a:rPr lang="en-CA" dirty="0" smtClean="0"/>
              <a:t>, July 3, 2010.</a:t>
            </a:r>
            <a:endParaRPr lang="en-CA" dirty="0"/>
          </a:p>
          <a:p>
            <a:pPr marL="0" indent="0">
              <a:buNone/>
            </a:pPr>
            <a:endParaRPr lang="en-CA" dirty="0" smtClean="0"/>
          </a:p>
          <a:p>
            <a:pPr marL="0" indent="0">
              <a:buNone/>
            </a:pPr>
            <a:endParaRPr lang="en-CA" dirty="0" smtClean="0"/>
          </a:p>
          <a:p>
            <a:pPr marL="0" indent="0">
              <a:buNone/>
            </a:pPr>
            <a:endParaRPr lang="en-CA" dirty="0"/>
          </a:p>
          <a:p>
            <a:pPr marL="0" indent="0">
              <a:buNone/>
            </a:pPr>
            <a:endParaRPr lang="en-CA" dirty="0"/>
          </a:p>
        </p:txBody>
      </p:sp>
    </p:spTree>
    <p:extLst>
      <p:ext uri="{BB962C8B-B14F-4D97-AF65-F5344CB8AC3E}">
        <p14:creationId xmlns:p14="http://schemas.microsoft.com/office/powerpoint/2010/main" val="7558625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Declaration of Independence (draft)</a:t>
            </a:r>
            <a:endParaRPr lang="en-CA" dirty="0"/>
          </a:p>
        </p:txBody>
      </p:sp>
      <p:pic>
        <p:nvPicPr>
          <p:cNvPr id="5" name="Content Placeholder 4"/>
          <p:cNvPicPr>
            <a:picLocks noGrp="1" noChangeAspect="1"/>
          </p:cNvPicPr>
          <p:nvPr>
            <p:ph idx="1"/>
          </p:nvPr>
        </p:nvPicPr>
        <p:blipFill>
          <a:blip r:embed="rId2"/>
          <a:stretch>
            <a:fillRect/>
          </a:stretch>
        </p:blipFill>
        <p:spPr>
          <a:xfrm>
            <a:off x="1362740" y="2582734"/>
            <a:ext cx="3810000" cy="2667000"/>
          </a:xfrm>
          <a:prstGeom prst="rect">
            <a:avLst/>
          </a:prstGeom>
        </p:spPr>
      </p:pic>
      <p:pic>
        <p:nvPicPr>
          <p:cNvPr id="2050" name="Picture 2" descr="https://www.wired.com/images_blogs/wiredscience/2010/07/declaration_changes-660x3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7" y="1343000"/>
            <a:ext cx="9902825" cy="514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856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9550" y="-838200"/>
            <a:ext cx="11772900" cy="8534400"/>
          </a:xfrm>
          <a:prstGeom prst="rect">
            <a:avLst/>
          </a:prstGeom>
        </p:spPr>
      </p:pic>
    </p:spTree>
    <p:extLst>
      <p:ext uri="{BB962C8B-B14F-4D97-AF65-F5344CB8AC3E}">
        <p14:creationId xmlns:p14="http://schemas.microsoft.com/office/powerpoint/2010/main" val="19019447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0012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039" y="1036390"/>
            <a:ext cx="2563812" cy="736600"/>
          </a:xfrm>
        </p:spPr>
        <p:txBody>
          <a:bodyPr/>
          <a:lstStyle/>
          <a:p>
            <a:r>
              <a:rPr lang="en-US" dirty="0" smtClean="0"/>
              <a:t>Illumination</a:t>
            </a:r>
            <a:endParaRPr lang="en-US" dirty="0"/>
          </a:p>
        </p:txBody>
      </p:sp>
      <p:sp>
        <p:nvSpPr>
          <p:cNvPr id="5" name="Text Placeholder 4"/>
          <p:cNvSpPr>
            <a:spLocks noGrp="1"/>
          </p:cNvSpPr>
          <p:nvPr>
            <p:ph type="body" sz="half" idx="2"/>
          </p:nvPr>
        </p:nvSpPr>
        <p:spPr>
          <a:xfrm>
            <a:off x="573089" y="1917700"/>
            <a:ext cx="3275012" cy="2717800"/>
          </a:xfrm>
        </p:spPr>
        <p:txBody>
          <a:bodyPr>
            <a:normAutofit/>
          </a:bodyPr>
          <a:lstStyle/>
          <a:p>
            <a:pPr marL="285750" indent="-285750">
              <a:buFont typeface="Arial" panose="020B0604020202020204" pitchFamily="34" charset="0"/>
              <a:buChar char="•"/>
            </a:pPr>
            <a:r>
              <a:rPr lang="en-CA" sz="2100" dirty="0" smtClean="0"/>
              <a:t>Apply </a:t>
            </a:r>
            <a:r>
              <a:rPr lang="en-CA" sz="2100" dirty="0" smtClean="0"/>
              <a:t>gold leaf</a:t>
            </a:r>
          </a:p>
          <a:p>
            <a:r>
              <a:rPr lang="en-CA" dirty="0" smtClean="0"/>
              <a:t>Image</a:t>
            </a:r>
            <a:r>
              <a:rPr lang="en-CA" dirty="0" smtClean="0"/>
              <a:t>:  British Library, The </a:t>
            </a:r>
            <a:r>
              <a:rPr lang="en-CA" dirty="0"/>
              <a:t>Lindisfarne Gospels (London, British Library Cotton MS Nero </a:t>
            </a:r>
            <a:r>
              <a:rPr lang="en-CA" dirty="0" smtClean="0"/>
              <a:t>D.IV), early 8</a:t>
            </a:r>
            <a:r>
              <a:rPr lang="en-CA" baseline="30000" dirty="0" smtClean="0"/>
              <a:t>th</a:t>
            </a:r>
            <a:r>
              <a:rPr lang="en-CA" dirty="0" smtClean="0"/>
              <a:t> c.</a:t>
            </a:r>
          </a:p>
        </p:txBody>
      </p:sp>
      <p:pic>
        <p:nvPicPr>
          <p:cNvPr id="7" name="Picture 6"/>
          <p:cNvPicPr>
            <a:picLocks noChangeAspect="1"/>
          </p:cNvPicPr>
          <p:nvPr/>
        </p:nvPicPr>
        <p:blipFill>
          <a:blip r:embed="rId2"/>
          <a:stretch>
            <a:fillRect/>
          </a:stretch>
        </p:blipFill>
        <p:spPr>
          <a:xfrm>
            <a:off x="4247958" y="1036390"/>
            <a:ext cx="7480684" cy="4832598"/>
          </a:xfrm>
          <a:prstGeom prst="rect">
            <a:avLst/>
          </a:prstGeom>
        </p:spPr>
      </p:pic>
    </p:spTree>
    <p:extLst>
      <p:ext uri="{BB962C8B-B14F-4D97-AF65-F5344CB8AC3E}">
        <p14:creationId xmlns:p14="http://schemas.microsoft.com/office/powerpoint/2010/main" val="36852647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Risks to Digital Archives</a:t>
            </a:r>
            <a:endParaRPr lang="en-CA" dirty="0"/>
          </a:p>
        </p:txBody>
      </p:sp>
      <p:sp>
        <p:nvSpPr>
          <p:cNvPr id="3" name="Content Placeholder 2"/>
          <p:cNvSpPr>
            <a:spLocks noGrp="1"/>
          </p:cNvSpPr>
          <p:nvPr>
            <p:ph idx="1"/>
          </p:nvPr>
        </p:nvSpPr>
        <p:spPr/>
        <p:txBody>
          <a:bodyPr/>
          <a:lstStyle/>
          <a:p>
            <a:endParaRPr lang="en-CA"/>
          </a:p>
        </p:txBody>
      </p:sp>
    </p:spTree>
    <p:extLst>
      <p:ext uri="{BB962C8B-B14F-4D97-AF65-F5344CB8AC3E}">
        <p14:creationId xmlns:p14="http://schemas.microsoft.com/office/powerpoint/2010/main" val="642199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820" y="1819157"/>
            <a:ext cx="2497226" cy="3042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51501" y="524107"/>
            <a:ext cx="2386361" cy="1015663"/>
          </a:xfrm>
          <a:prstGeom prst="rect">
            <a:avLst/>
          </a:prstGeom>
          <a:noFill/>
        </p:spPr>
        <p:txBody>
          <a:bodyPr wrap="square" rtlCol="0">
            <a:spAutoFit/>
          </a:bodyPr>
          <a:lstStyle/>
          <a:p>
            <a:r>
              <a:rPr lang="en-CA" sz="6000" dirty="0" smtClean="0"/>
              <a:t>LOST</a:t>
            </a:r>
            <a:endParaRPr lang="en-CA" sz="6000" dirty="0"/>
          </a:p>
        </p:txBody>
      </p:sp>
      <p:sp>
        <p:nvSpPr>
          <p:cNvPr id="7" name="TextBox 6"/>
          <p:cNvSpPr txBox="1"/>
          <p:nvPr/>
        </p:nvSpPr>
        <p:spPr>
          <a:xfrm>
            <a:off x="5000729" y="5141319"/>
            <a:ext cx="1839407" cy="1015663"/>
          </a:xfrm>
          <a:prstGeom prst="rect">
            <a:avLst/>
          </a:prstGeom>
          <a:noFill/>
        </p:spPr>
        <p:txBody>
          <a:bodyPr wrap="square" rtlCol="0">
            <a:spAutoFit/>
          </a:bodyPr>
          <a:lstStyle/>
          <a:p>
            <a:pPr algn="ctr"/>
            <a:r>
              <a:rPr lang="en-CA" sz="6000" dirty="0" smtClean="0"/>
              <a:t>DATA</a:t>
            </a:r>
            <a:endParaRPr lang="en-CA" sz="6000" dirty="0"/>
          </a:p>
        </p:txBody>
      </p:sp>
    </p:spTree>
    <p:extLst>
      <p:ext uri="{BB962C8B-B14F-4D97-AF65-F5344CB8AC3E}">
        <p14:creationId xmlns:p14="http://schemas.microsoft.com/office/powerpoint/2010/main" val="6303975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Risks to Digital Archives</a:t>
            </a:r>
            <a:endParaRPr lang="en-CA" dirty="0"/>
          </a:p>
        </p:txBody>
      </p:sp>
      <p:pic>
        <p:nvPicPr>
          <p:cNvPr id="1026" name="Picture 2" descr="https://upload.wikimedia.org/wikipedia/commons/3/3b/Windows_9X_BSOD.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9460"/>
          <a:stretch/>
        </p:blipFill>
        <p:spPr bwMode="auto">
          <a:xfrm>
            <a:off x="6281382" y="1690688"/>
            <a:ext cx="4691418" cy="3238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72200" y="5064125"/>
            <a:ext cx="5181600" cy="923330"/>
          </a:xfrm>
          <a:prstGeom prst="rect">
            <a:avLst/>
          </a:prstGeom>
          <a:noFill/>
        </p:spPr>
        <p:txBody>
          <a:bodyPr wrap="square" rtlCol="0">
            <a:spAutoFit/>
          </a:bodyPr>
          <a:lstStyle/>
          <a:p>
            <a:r>
              <a:rPr lang="en-CA" dirty="0" smtClean="0"/>
              <a:t>Image:  Windows Blue Screen of Death (Wikipedia, original uploader:  </a:t>
            </a:r>
            <a:r>
              <a:rPr lang="en-CA" dirty="0" err="1" smtClean="0"/>
              <a:t>Akhristov</a:t>
            </a:r>
            <a:r>
              <a:rPr lang="en-CA" dirty="0" smtClean="0"/>
              <a:t> </a:t>
            </a:r>
            <a:r>
              <a:rPr lang="en-CA" dirty="0"/>
              <a:t>at English </a:t>
            </a:r>
            <a:r>
              <a:rPr lang="en-CA" dirty="0" smtClean="0"/>
              <a:t>Wikipedia.  Public Domain.)</a:t>
            </a:r>
            <a:endParaRPr lang="en-CA" dirty="0"/>
          </a:p>
        </p:txBody>
      </p:sp>
      <p:pic>
        <p:nvPicPr>
          <p:cNvPr id="8" name="Picture 2" descr="Killer bookworm&#10;Holes like these are frequently encountered in medieval books. They are made by hungry worms that ate through the page. Yes, bookworms really exist - and judging from the size of the hole, this must have been a killer worm. They..."/>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963304" y="1649460"/>
            <a:ext cx="4372970" cy="32797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14400" y="5064125"/>
            <a:ext cx="5181600" cy="1200329"/>
          </a:xfrm>
          <a:prstGeom prst="rect">
            <a:avLst/>
          </a:prstGeom>
          <a:noFill/>
        </p:spPr>
        <p:txBody>
          <a:bodyPr wrap="square" rtlCol="0">
            <a:spAutoFit/>
          </a:bodyPr>
          <a:lstStyle/>
          <a:p>
            <a:r>
              <a:rPr lang="en-CA" dirty="0" smtClean="0"/>
              <a:t>Image</a:t>
            </a:r>
            <a:r>
              <a:rPr lang="en-CA" dirty="0"/>
              <a:t>:  15th-century manuscript in Dubrovnik archives, photographed by Emir O </a:t>
            </a:r>
            <a:r>
              <a:rPr lang="en-CA" dirty="0" err="1"/>
              <a:t>Filipovic</a:t>
            </a:r>
            <a:r>
              <a:rPr lang="en-CA" dirty="0"/>
              <a:t> (@</a:t>
            </a:r>
            <a:r>
              <a:rPr lang="en-CA" dirty="0" err="1"/>
              <a:t>EmirOFilipovic</a:t>
            </a:r>
            <a:r>
              <a:rPr lang="en-CA" dirty="0"/>
              <a:t>).</a:t>
            </a:r>
          </a:p>
          <a:p>
            <a:endParaRPr lang="en-CA" dirty="0"/>
          </a:p>
        </p:txBody>
      </p:sp>
    </p:spTree>
    <p:extLst>
      <p:ext uri="{BB962C8B-B14F-4D97-AF65-F5344CB8AC3E}">
        <p14:creationId xmlns:p14="http://schemas.microsoft.com/office/powerpoint/2010/main" val="5140670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Doomsday Book</a:t>
            </a:r>
            <a:endParaRPr lang="en-CA" dirty="0"/>
          </a:p>
        </p:txBody>
      </p:sp>
      <p:sp>
        <p:nvSpPr>
          <p:cNvPr id="6" name="Text Placeholder 5"/>
          <p:cNvSpPr>
            <a:spLocks noGrp="1"/>
          </p:cNvSpPr>
          <p:nvPr>
            <p:ph type="body" idx="1"/>
          </p:nvPr>
        </p:nvSpPr>
        <p:spPr>
          <a:xfrm>
            <a:off x="824442" y="5559100"/>
            <a:ext cx="5157787" cy="823912"/>
          </a:xfrm>
        </p:spPr>
        <p:txBody>
          <a:bodyPr/>
          <a:lstStyle/>
          <a:p>
            <a:r>
              <a:rPr lang="en-CA" dirty="0" smtClean="0"/>
              <a:t>1086</a:t>
            </a:r>
            <a:endParaRPr lang="en-CA" dirty="0"/>
          </a:p>
        </p:txBody>
      </p:sp>
      <p:pic>
        <p:nvPicPr>
          <p:cNvPr id="9218" name="Picture 2" descr="http://www.nationalarchives.gov.uk/domesday/images/fig01-Domesday-Book.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530558" y="1906859"/>
            <a:ext cx="5427420" cy="259823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3"/>
          </p:nvPr>
        </p:nvSpPr>
        <p:spPr>
          <a:xfrm>
            <a:off x="6710094" y="5572174"/>
            <a:ext cx="5183188" cy="823912"/>
          </a:xfrm>
        </p:spPr>
        <p:txBody>
          <a:bodyPr/>
          <a:lstStyle/>
          <a:p>
            <a:r>
              <a:rPr lang="en-CA" dirty="0" smtClean="0"/>
              <a:t>1986</a:t>
            </a:r>
            <a:endParaRPr lang="en-CA" dirty="0"/>
          </a:p>
        </p:txBody>
      </p:sp>
      <p:pic>
        <p:nvPicPr>
          <p:cNvPr id="9220" name="Picture 4" descr="Computer in Use on Project"/>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bwMode="auto">
          <a:xfrm>
            <a:off x="6442604" y="1501631"/>
            <a:ext cx="4912784" cy="368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2835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4396" y="1641513"/>
            <a:ext cx="9628742" cy="3536415"/>
          </a:xfrm>
        </p:spPr>
        <p:txBody>
          <a:bodyPr>
            <a:normAutofit/>
          </a:bodyPr>
          <a:lstStyle/>
          <a:p>
            <a:pPr marL="0" indent="0" fontAlgn="t">
              <a:buNone/>
            </a:pPr>
            <a:r>
              <a:rPr lang="en-CA" dirty="0" smtClean="0"/>
              <a:t>The BBC Domesday Project was stored on adapted laser discs.  Reading these discs required a state-of-the-art microcomputer, the Acorn BBC Master, customized with a </a:t>
            </a:r>
            <a:r>
              <a:rPr lang="en-CA" dirty="0"/>
              <a:t>specially produced laserdisc </a:t>
            </a:r>
            <a:r>
              <a:rPr lang="en-CA" dirty="0" smtClean="0"/>
              <a:t>player.</a:t>
            </a:r>
            <a:r>
              <a:rPr lang="en-CA" dirty="0"/>
              <a:t/>
            </a:r>
            <a:br>
              <a:rPr lang="en-CA" dirty="0"/>
            </a:br>
            <a:endParaRPr lang="en-CA" dirty="0"/>
          </a:p>
        </p:txBody>
      </p:sp>
    </p:spTree>
    <p:extLst>
      <p:ext uri="{BB962C8B-B14F-4D97-AF65-F5344CB8AC3E}">
        <p14:creationId xmlns:p14="http://schemas.microsoft.com/office/powerpoint/2010/main" val="21662212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upload.wikimedia.org/wikipedia/commons/b/b7/VCF_2010_Domesday_tray_open.jpg"/>
          <p:cNvPicPr>
            <a:picLocks noChangeAspect="1" noChangeArrowheads="1"/>
          </p:cNvPicPr>
          <p:nvPr/>
        </p:nvPicPr>
        <p:blipFill rotWithShape="1">
          <a:blip r:embed="rId3">
            <a:extLst>
              <a:ext uri="{28A0092B-C50C-407E-A947-70E740481C1C}">
                <a14:useLocalDpi xmlns:a14="http://schemas.microsoft.com/office/drawing/2010/main" val="0"/>
              </a:ext>
            </a:extLst>
          </a:blip>
          <a:srcRect t="3442" b="10326"/>
          <a:stretch/>
        </p:blipFill>
        <p:spPr bwMode="auto">
          <a:xfrm>
            <a:off x="2445744" y="165251"/>
            <a:ext cx="9440347" cy="60907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8641" y="374573"/>
            <a:ext cx="1762699" cy="2862322"/>
          </a:xfrm>
          <a:prstGeom prst="rect">
            <a:avLst/>
          </a:prstGeom>
          <a:noFill/>
        </p:spPr>
        <p:txBody>
          <a:bodyPr wrap="square" rtlCol="0">
            <a:spAutoFit/>
          </a:bodyPr>
          <a:lstStyle/>
          <a:p>
            <a:r>
              <a:rPr lang="en-CA" dirty="0"/>
              <a:t>(Photo:  A Domesday system at the Vintage Computer Festival 2010, Bletchley, UK.  Photo by </a:t>
            </a:r>
            <a:r>
              <a:rPr lang="en-CA" dirty="0" err="1" smtClean="0"/>
              <a:t>Regregex</a:t>
            </a:r>
            <a:r>
              <a:rPr lang="en-CA" dirty="0"/>
              <a:t>, Wikipedia.)</a:t>
            </a:r>
          </a:p>
        </p:txBody>
      </p:sp>
    </p:spTree>
    <p:extLst>
      <p:ext uri="{BB962C8B-B14F-4D97-AF65-F5344CB8AC3E}">
        <p14:creationId xmlns:p14="http://schemas.microsoft.com/office/powerpoint/2010/main" val="32357411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0750" y="340592"/>
            <a:ext cx="8322441" cy="6416090"/>
          </a:xfrm>
          <a:prstGeom prst="rect">
            <a:avLst/>
          </a:prstGeom>
        </p:spPr>
      </p:pic>
    </p:spTree>
    <p:extLst>
      <p:ext uri="{BB962C8B-B14F-4D97-AF65-F5344CB8AC3E}">
        <p14:creationId xmlns:p14="http://schemas.microsoft.com/office/powerpoint/2010/main" val="911597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84671" y="457733"/>
            <a:ext cx="7099069" cy="3643168"/>
          </a:xfrm>
          <a:prstGeom prst="rect">
            <a:avLst/>
          </a:prstGeom>
        </p:spPr>
      </p:pic>
      <p:sp>
        <p:nvSpPr>
          <p:cNvPr id="3" name="TextBox 2"/>
          <p:cNvSpPr txBox="1"/>
          <p:nvPr/>
        </p:nvSpPr>
        <p:spPr>
          <a:xfrm>
            <a:off x="2075380" y="4448710"/>
            <a:ext cx="8147407" cy="1323439"/>
          </a:xfrm>
          <a:prstGeom prst="rect">
            <a:avLst/>
          </a:prstGeom>
          <a:noFill/>
        </p:spPr>
        <p:txBody>
          <a:bodyPr wrap="square" rtlCol="0">
            <a:spAutoFit/>
          </a:bodyPr>
          <a:lstStyle/>
          <a:p>
            <a:pPr algn="ctr"/>
            <a:r>
              <a:rPr lang="en-US" sz="4000" dirty="0" smtClean="0">
                <a:latin typeface="Palatino Linotype" panose="02040502050505030304" pitchFamily="18" charset="0"/>
              </a:rPr>
              <a:t>Data Loss and Digital Archives:  Storage, Loss, Preservation</a:t>
            </a:r>
            <a:endParaRPr lang="en-US" sz="4000" dirty="0">
              <a:latin typeface="Palatino Linotype" panose="02040502050505030304" pitchFamily="18" charset="0"/>
            </a:endParaRPr>
          </a:p>
        </p:txBody>
      </p:sp>
    </p:spTree>
    <p:extLst>
      <p:ext uri="{BB962C8B-B14F-4D97-AF65-F5344CB8AC3E}">
        <p14:creationId xmlns:p14="http://schemas.microsoft.com/office/powerpoint/2010/main" val="972140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Dictionary of Old English Corpus:  1980s</a:t>
            </a:r>
            <a:endParaRPr lang="en-CA" dirty="0"/>
          </a:p>
        </p:txBody>
      </p:sp>
      <p:sp>
        <p:nvSpPr>
          <p:cNvPr id="4" name="Content Placeholder 3"/>
          <p:cNvSpPr>
            <a:spLocks noGrp="1"/>
          </p:cNvSpPr>
          <p:nvPr>
            <p:ph sz="half" idx="1"/>
          </p:nvPr>
        </p:nvSpPr>
        <p:spPr>
          <a:xfrm>
            <a:off x="838200" y="1825625"/>
            <a:ext cx="3489251" cy="4351338"/>
          </a:xfrm>
        </p:spPr>
        <p:txBody>
          <a:bodyPr/>
          <a:lstStyle/>
          <a:p>
            <a:pPr marL="0" indent="0">
              <a:buNone/>
            </a:pPr>
            <a:r>
              <a:rPr lang="en-CA" i="1" dirty="0" smtClean="0"/>
              <a:t>Beowulf</a:t>
            </a:r>
            <a:r>
              <a:rPr lang="en-CA" dirty="0" smtClean="0"/>
              <a:t> on </a:t>
            </a:r>
            <a:r>
              <a:rPr lang="en-CA" dirty="0" err="1" smtClean="0"/>
              <a:t>Scantron</a:t>
            </a:r>
            <a:r>
              <a:rPr lang="en-CA" dirty="0" smtClean="0"/>
              <a:t> (photo by A. Bolintineanu).</a:t>
            </a:r>
            <a:endParaRPr lang="en-CA"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578350" y="1690688"/>
            <a:ext cx="6952875" cy="4218177"/>
          </a:xfrm>
          <a:prstGeom prst="rect">
            <a:avLst/>
          </a:prstGeom>
        </p:spPr>
      </p:pic>
    </p:spTree>
    <p:extLst>
      <p:ext uri="{BB962C8B-B14F-4D97-AF65-F5344CB8AC3E}">
        <p14:creationId xmlns:p14="http://schemas.microsoft.com/office/powerpoint/2010/main" val="24140109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Dictionary of Old English Corpus:  2016</a:t>
            </a:r>
            <a:endParaRPr lang="en-CA" dirty="0"/>
          </a:p>
        </p:txBody>
      </p:sp>
      <p:pic>
        <p:nvPicPr>
          <p:cNvPr id="7" name="Content Placeholder 6"/>
          <p:cNvPicPr>
            <a:picLocks noGrp="1" noChangeAspect="1"/>
          </p:cNvPicPr>
          <p:nvPr>
            <p:ph idx="1"/>
          </p:nvPr>
        </p:nvPicPr>
        <p:blipFill>
          <a:blip r:embed="rId3"/>
          <a:stretch>
            <a:fillRect/>
          </a:stretch>
        </p:blipFill>
        <p:spPr>
          <a:xfrm>
            <a:off x="2029270" y="1825625"/>
            <a:ext cx="8133460" cy="4351338"/>
          </a:xfrm>
          <a:prstGeom prst="rect">
            <a:avLst/>
          </a:prstGeom>
        </p:spPr>
      </p:pic>
    </p:spTree>
    <p:extLst>
      <p:ext uri="{BB962C8B-B14F-4D97-AF65-F5344CB8AC3E}">
        <p14:creationId xmlns:p14="http://schemas.microsoft.com/office/powerpoint/2010/main" val="3735326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816429"/>
          </a:xfrm>
        </p:spPr>
        <p:txBody>
          <a:bodyPr/>
          <a:lstStyle/>
          <a:p>
            <a:r>
              <a:rPr lang="en-US" dirty="0" smtClean="0"/>
              <a:t>Writing</a:t>
            </a:r>
            <a:endParaRPr lang="en-US" dirty="0"/>
          </a:p>
        </p:txBody>
      </p:sp>
      <p:sp>
        <p:nvSpPr>
          <p:cNvPr id="4" name="Text Placeholder 3"/>
          <p:cNvSpPr>
            <a:spLocks noGrp="1"/>
          </p:cNvSpPr>
          <p:nvPr>
            <p:ph type="body" sz="half" idx="2"/>
          </p:nvPr>
        </p:nvSpPr>
        <p:spPr>
          <a:xfrm>
            <a:off x="839788" y="1289957"/>
            <a:ext cx="3932237" cy="990600"/>
          </a:xfrm>
        </p:spPr>
        <p:txBody>
          <a:bodyPr/>
          <a:lstStyle/>
          <a:p>
            <a:endParaRPr lang="en-US" dirty="0"/>
          </a:p>
          <a:p>
            <a:r>
              <a:rPr lang="en-US" dirty="0" smtClean="0"/>
              <a:t>British Library, MS. Arundel 43,  f. 80v .  </a:t>
            </a:r>
            <a:r>
              <a:rPr lang="en-US" dirty="0" err="1" smtClean="0"/>
              <a:t>Donatus</a:t>
            </a:r>
            <a:r>
              <a:rPr lang="en-US" dirty="0" smtClean="0"/>
              <a:t> writing his Grammar. </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1" y="566740"/>
            <a:ext cx="44577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3"/>
          <p:cNvSpPr txBox="1">
            <a:spLocks/>
          </p:cNvSpPr>
          <p:nvPr/>
        </p:nvSpPr>
        <p:spPr>
          <a:xfrm>
            <a:off x="948645" y="2479677"/>
            <a:ext cx="3932237"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t>Rule the parchment (lead point or </a:t>
            </a:r>
            <a:r>
              <a:rPr lang="en-US" dirty="0" err="1" smtClean="0"/>
              <a:t>coloured</a:t>
            </a:r>
            <a:r>
              <a:rPr lang="en-US" dirty="0" smtClean="0"/>
              <a:t> ink)</a:t>
            </a:r>
          </a:p>
          <a:p>
            <a:pPr marL="285750" indent="-285750">
              <a:buFont typeface="Arial" panose="020B0604020202020204" pitchFamily="34" charset="0"/>
              <a:buChar char="•"/>
            </a:pPr>
            <a:r>
              <a:rPr lang="en-US" dirty="0" smtClean="0"/>
              <a:t>Write with quill (goose or swan feather cut to form a nib) dipped into ink</a:t>
            </a:r>
          </a:p>
          <a:p>
            <a:pPr marL="285750" indent="-285750">
              <a:buFont typeface="Arial" panose="020B0604020202020204" pitchFamily="34" charset="0"/>
              <a:buChar char="•"/>
            </a:pPr>
            <a:r>
              <a:rPr lang="en-US" dirty="0" smtClean="0"/>
              <a:t>Erase mistakes by scraping ink off with knife</a:t>
            </a:r>
          </a:p>
          <a:p>
            <a:endParaRPr lang="en-US" dirty="0" smtClean="0"/>
          </a:p>
          <a:p>
            <a:r>
              <a:rPr lang="en-US" dirty="0" smtClean="0"/>
              <a:t>British Library, MS. Arundel 16, f. 12. Detail of historiated initial 'R'(</a:t>
            </a:r>
            <a:r>
              <a:rPr lang="en-US" dirty="0" err="1" smtClean="0"/>
              <a:t>ege</a:t>
            </a:r>
            <a:r>
              <a:rPr lang="en-US" dirty="0" smtClean="0"/>
              <a:t>) with a scribe, a censing monk, and other creatures.  </a:t>
            </a:r>
            <a:endParaRPr lang="en-US" dirty="0"/>
          </a:p>
        </p:txBody>
      </p:sp>
    </p:spTree>
    <p:extLst>
      <p:ext uri="{BB962C8B-B14F-4D97-AF65-F5344CB8AC3E}">
        <p14:creationId xmlns:p14="http://schemas.microsoft.com/office/powerpoint/2010/main" val="23798608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 Storage</a:t>
            </a:r>
            <a:endParaRPr lang="en-CA" dirty="0"/>
          </a:p>
        </p:txBody>
      </p:sp>
      <p:sp>
        <p:nvSpPr>
          <p:cNvPr id="3" name="Text Placeholder 2"/>
          <p:cNvSpPr>
            <a:spLocks noGrp="1"/>
          </p:cNvSpPr>
          <p:nvPr>
            <p:ph type="body" idx="1"/>
          </p:nvPr>
        </p:nvSpPr>
        <p:spPr/>
        <p:txBody>
          <a:bodyPr/>
          <a:lstStyle/>
          <a:p>
            <a:r>
              <a:rPr lang="en-CA" dirty="0" smtClean="0"/>
              <a:t>Risky</a:t>
            </a:r>
            <a:endParaRPr lang="en-CA" dirty="0"/>
          </a:p>
        </p:txBody>
      </p:sp>
      <p:sp>
        <p:nvSpPr>
          <p:cNvPr id="4" name="Content Placeholder 3"/>
          <p:cNvSpPr>
            <a:spLocks noGrp="1"/>
          </p:cNvSpPr>
          <p:nvPr>
            <p:ph sz="half" idx="2"/>
          </p:nvPr>
        </p:nvSpPr>
        <p:spPr/>
        <p:txBody>
          <a:bodyPr/>
          <a:lstStyle/>
          <a:p>
            <a:r>
              <a:rPr lang="en-CA" dirty="0" smtClean="0"/>
              <a:t>Own machine:  YIKES</a:t>
            </a:r>
          </a:p>
          <a:p>
            <a:r>
              <a:rPr lang="en-CA" dirty="0" smtClean="0"/>
              <a:t>Dropbox or Google Drive:  better, but not perfect</a:t>
            </a:r>
          </a:p>
          <a:p>
            <a:endParaRPr lang="en-CA" dirty="0" smtClean="0"/>
          </a:p>
        </p:txBody>
      </p:sp>
      <p:sp>
        <p:nvSpPr>
          <p:cNvPr id="5" name="Text Placeholder 4"/>
          <p:cNvSpPr>
            <a:spLocks noGrp="1"/>
          </p:cNvSpPr>
          <p:nvPr>
            <p:ph type="body" sz="quarter" idx="3"/>
          </p:nvPr>
        </p:nvSpPr>
        <p:spPr/>
        <p:txBody>
          <a:bodyPr/>
          <a:lstStyle/>
          <a:p>
            <a:r>
              <a:rPr lang="en-CA" dirty="0" smtClean="0"/>
              <a:t>Safer</a:t>
            </a:r>
            <a:endParaRPr lang="en-CA" dirty="0"/>
          </a:p>
        </p:txBody>
      </p:sp>
      <p:sp>
        <p:nvSpPr>
          <p:cNvPr id="6" name="Content Placeholder 5"/>
          <p:cNvSpPr>
            <a:spLocks noGrp="1"/>
          </p:cNvSpPr>
          <p:nvPr>
            <p:ph sz="quarter" idx="4"/>
          </p:nvPr>
        </p:nvSpPr>
        <p:spPr>
          <a:xfrm>
            <a:off x="6172199" y="2505075"/>
            <a:ext cx="5357813" cy="3684588"/>
          </a:xfrm>
        </p:spPr>
        <p:txBody>
          <a:bodyPr>
            <a:normAutofit fontScale="92500" lnSpcReduction="10000"/>
          </a:bodyPr>
          <a:lstStyle/>
          <a:p>
            <a:r>
              <a:rPr lang="en-CA" dirty="0" smtClean="0"/>
              <a:t>Multiple backups off-site</a:t>
            </a:r>
          </a:p>
          <a:p>
            <a:r>
              <a:rPr lang="en-CA" dirty="0" smtClean="0"/>
              <a:t>GitHub (version control)</a:t>
            </a:r>
          </a:p>
          <a:p>
            <a:r>
              <a:rPr lang="en-CA" dirty="0" smtClean="0"/>
              <a:t>Institutional </a:t>
            </a:r>
            <a:r>
              <a:rPr lang="en-CA" dirty="0"/>
              <a:t>repository (i.e. the library</a:t>
            </a:r>
            <a:r>
              <a:rPr lang="en-CA" dirty="0" smtClean="0"/>
              <a:t>) with technical safeguards against data degradation</a:t>
            </a:r>
            <a:endParaRPr lang="en-CA" dirty="0"/>
          </a:p>
          <a:p>
            <a:r>
              <a:rPr lang="en-CA" dirty="0" smtClean="0"/>
              <a:t>LOCKSS:  distributed network of institutional repositories</a:t>
            </a:r>
          </a:p>
          <a:p>
            <a:r>
              <a:rPr lang="en-CA" dirty="0" smtClean="0"/>
              <a:t>Dark archives:  secret, inaccessible archives (disaster recovery)</a:t>
            </a:r>
            <a:endParaRPr lang="en-CA" dirty="0"/>
          </a:p>
        </p:txBody>
      </p:sp>
    </p:spTree>
    <p:extLst>
      <p:ext uri="{BB962C8B-B14F-4D97-AF65-F5344CB8AC3E}">
        <p14:creationId xmlns:p14="http://schemas.microsoft.com/office/powerpoint/2010/main" val="31902249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Hardware and Software Platforms</a:t>
            </a:r>
            <a:endParaRPr lang="en-CA" dirty="0"/>
          </a:p>
        </p:txBody>
      </p:sp>
      <p:sp>
        <p:nvSpPr>
          <p:cNvPr id="7" name="Text Placeholder 6"/>
          <p:cNvSpPr>
            <a:spLocks noGrp="1"/>
          </p:cNvSpPr>
          <p:nvPr>
            <p:ph type="body" idx="1"/>
          </p:nvPr>
        </p:nvSpPr>
        <p:spPr/>
        <p:txBody>
          <a:bodyPr/>
          <a:lstStyle/>
          <a:p>
            <a:r>
              <a:rPr lang="en-CA" dirty="0" smtClean="0"/>
              <a:t>Risky</a:t>
            </a:r>
            <a:endParaRPr lang="en-CA" dirty="0"/>
          </a:p>
        </p:txBody>
      </p:sp>
      <p:sp>
        <p:nvSpPr>
          <p:cNvPr id="8" name="Content Placeholder 7"/>
          <p:cNvSpPr>
            <a:spLocks noGrp="1"/>
          </p:cNvSpPr>
          <p:nvPr>
            <p:ph sz="half" idx="2"/>
          </p:nvPr>
        </p:nvSpPr>
        <p:spPr/>
        <p:txBody>
          <a:bodyPr/>
          <a:lstStyle/>
          <a:p>
            <a:r>
              <a:rPr lang="en-CA" dirty="0" smtClean="0"/>
              <a:t>Dedicated, unique software platforms made by commercial providers to fit your data beautifully.</a:t>
            </a:r>
            <a:endParaRPr lang="en-CA" dirty="0"/>
          </a:p>
        </p:txBody>
      </p:sp>
      <p:sp>
        <p:nvSpPr>
          <p:cNvPr id="9" name="Text Placeholder 8"/>
          <p:cNvSpPr>
            <a:spLocks noGrp="1"/>
          </p:cNvSpPr>
          <p:nvPr>
            <p:ph type="body" sz="quarter" idx="3"/>
          </p:nvPr>
        </p:nvSpPr>
        <p:spPr/>
        <p:txBody>
          <a:bodyPr/>
          <a:lstStyle/>
          <a:p>
            <a:r>
              <a:rPr lang="en-CA" dirty="0" smtClean="0"/>
              <a:t>Safer</a:t>
            </a:r>
            <a:endParaRPr lang="en-CA" dirty="0"/>
          </a:p>
        </p:txBody>
      </p:sp>
      <p:sp>
        <p:nvSpPr>
          <p:cNvPr id="10" name="Content Placeholder 9"/>
          <p:cNvSpPr>
            <a:spLocks noGrp="1"/>
          </p:cNvSpPr>
          <p:nvPr>
            <p:ph sz="quarter" idx="4"/>
          </p:nvPr>
        </p:nvSpPr>
        <p:spPr/>
        <p:txBody>
          <a:bodyPr/>
          <a:lstStyle/>
          <a:p>
            <a:r>
              <a:rPr lang="en-CA" dirty="0" smtClean="0"/>
              <a:t>Open-source, community-supported software</a:t>
            </a:r>
            <a:endParaRPr lang="en-CA" dirty="0"/>
          </a:p>
        </p:txBody>
      </p:sp>
    </p:spTree>
    <p:extLst>
      <p:ext uri="{BB962C8B-B14F-4D97-AF65-F5344CB8AC3E}">
        <p14:creationId xmlns:p14="http://schemas.microsoft.com/office/powerpoint/2010/main" val="8899832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Preservation Approaches</a:t>
            </a:r>
            <a:endParaRPr lang="en-CA" dirty="0"/>
          </a:p>
        </p:txBody>
      </p:sp>
      <p:sp>
        <p:nvSpPr>
          <p:cNvPr id="3" name="Text Placeholder 2"/>
          <p:cNvSpPr>
            <a:spLocks noGrp="1"/>
          </p:cNvSpPr>
          <p:nvPr>
            <p:ph type="body" idx="1"/>
          </p:nvPr>
        </p:nvSpPr>
        <p:spPr/>
        <p:txBody>
          <a:bodyPr/>
          <a:lstStyle/>
          <a:p>
            <a:r>
              <a:rPr lang="en-CA" dirty="0" smtClean="0"/>
              <a:t>Migration</a:t>
            </a:r>
            <a:endParaRPr lang="en-CA" dirty="0"/>
          </a:p>
        </p:txBody>
      </p:sp>
      <p:sp>
        <p:nvSpPr>
          <p:cNvPr id="4" name="Content Placeholder 3"/>
          <p:cNvSpPr>
            <a:spLocks noGrp="1"/>
          </p:cNvSpPr>
          <p:nvPr>
            <p:ph sz="half" idx="2"/>
          </p:nvPr>
        </p:nvSpPr>
        <p:spPr/>
        <p:txBody>
          <a:bodyPr>
            <a:normAutofit/>
          </a:bodyPr>
          <a:lstStyle/>
          <a:p>
            <a:r>
              <a:rPr lang="en-CA" dirty="0" smtClean="0"/>
              <a:t>Moving </a:t>
            </a:r>
            <a:r>
              <a:rPr lang="en-CA" dirty="0"/>
              <a:t>your data from an </a:t>
            </a:r>
            <a:r>
              <a:rPr lang="en-CA" dirty="0" smtClean="0"/>
              <a:t>obsolete, </a:t>
            </a:r>
            <a:r>
              <a:rPr lang="en-CA" dirty="0"/>
              <a:t>less stable platform and format into a newer, more stable platform and format.  </a:t>
            </a:r>
            <a:endParaRPr lang="en-CA" dirty="0" smtClean="0"/>
          </a:p>
          <a:p>
            <a:r>
              <a:rPr lang="en-CA" dirty="0" smtClean="0"/>
              <a:t>Great for simpler digital objects (text, images)</a:t>
            </a:r>
          </a:p>
          <a:p>
            <a:r>
              <a:rPr lang="en-CA" dirty="0" smtClean="0"/>
              <a:t>Example:  DOE data.</a:t>
            </a:r>
          </a:p>
        </p:txBody>
      </p:sp>
      <p:sp>
        <p:nvSpPr>
          <p:cNvPr id="5" name="Text Placeholder 4"/>
          <p:cNvSpPr>
            <a:spLocks noGrp="1"/>
          </p:cNvSpPr>
          <p:nvPr>
            <p:ph type="body" sz="quarter" idx="3"/>
          </p:nvPr>
        </p:nvSpPr>
        <p:spPr/>
        <p:txBody>
          <a:bodyPr/>
          <a:lstStyle/>
          <a:p>
            <a:r>
              <a:rPr lang="en-CA" dirty="0" smtClean="0"/>
              <a:t>Emulation</a:t>
            </a:r>
            <a:endParaRPr lang="en-CA" dirty="0"/>
          </a:p>
        </p:txBody>
      </p:sp>
      <p:sp>
        <p:nvSpPr>
          <p:cNvPr id="6" name="Content Placeholder 5"/>
          <p:cNvSpPr>
            <a:spLocks noGrp="1"/>
          </p:cNvSpPr>
          <p:nvPr>
            <p:ph sz="quarter" idx="4"/>
          </p:nvPr>
        </p:nvSpPr>
        <p:spPr/>
        <p:txBody>
          <a:bodyPr>
            <a:normAutofit/>
          </a:bodyPr>
          <a:lstStyle/>
          <a:p>
            <a:r>
              <a:rPr lang="en-CA" dirty="0" smtClean="0"/>
              <a:t>In a new, stable software platform, recreating the—now obsolete—original environment of a digital object</a:t>
            </a:r>
          </a:p>
          <a:p>
            <a:r>
              <a:rPr lang="en-CA" dirty="0" smtClean="0"/>
              <a:t>Good for complicated digital objects (software)</a:t>
            </a:r>
          </a:p>
          <a:p>
            <a:r>
              <a:rPr lang="en-CA" dirty="0" smtClean="0"/>
              <a:t>Example:  old arcade video games.</a:t>
            </a:r>
            <a:endParaRPr lang="en-CA" dirty="0"/>
          </a:p>
        </p:txBody>
      </p:sp>
    </p:spTree>
    <p:extLst>
      <p:ext uri="{BB962C8B-B14F-4D97-AF65-F5344CB8AC3E}">
        <p14:creationId xmlns:p14="http://schemas.microsoft.com/office/powerpoint/2010/main" val="13580508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9800"/>
          </a:xfrm>
        </p:spPr>
        <p:txBody>
          <a:bodyPr>
            <a:normAutofit/>
          </a:bodyPr>
          <a:lstStyle/>
          <a:p>
            <a:pPr algn="ctr"/>
            <a:r>
              <a:rPr lang="en-US" dirty="0" smtClean="0"/>
              <a:t>The Internet </a:t>
            </a:r>
            <a:r>
              <a:rPr lang="en-US" dirty="0" smtClean="0"/>
              <a:t>Archive</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3759" y="1266825"/>
            <a:ext cx="7330259" cy="491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15652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Archive:  Public Engagement</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2876" y="1885950"/>
            <a:ext cx="3895502" cy="406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76425"/>
            <a:ext cx="3856832" cy="4411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1367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Risk Mitigation</a:t>
            </a:r>
            <a:endParaRPr lang="en-CA" dirty="0"/>
          </a:p>
        </p:txBody>
      </p:sp>
      <p:sp>
        <p:nvSpPr>
          <p:cNvPr id="3" name="Content Placeholder 2"/>
          <p:cNvSpPr>
            <a:spLocks noGrp="1"/>
          </p:cNvSpPr>
          <p:nvPr>
            <p:ph idx="1"/>
          </p:nvPr>
        </p:nvSpPr>
        <p:spPr/>
        <p:txBody>
          <a:bodyPr/>
          <a:lstStyle/>
          <a:p>
            <a:r>
              <a:rPr lang="en-CA" dirty="0" smtClean="0"/>
              <a:t>LOCKSS</a:t>
            </a:r>
          </a:p>
          <a:p>
            <a:r>
              <a:rPr lang="en-CA" dirty="0" smtClean="0"/>
              <a:t>Community-building</a:t>
            </a:r>
          </a:p>
        </p:txBody>
      </p:sp>
    </p:spTree>
    <p:extLst>
      <p:ext uri="{BB962C8B-B14F-4D97-AF65-F5344CB8AC3E}">
        <p14:creationId xmlns:p14="http://schemas.microsoft.com/office/powerpoint/2010/main" val="2038108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14761"/>
          </a:xfrm>
        </p:spPr>
        <p:txBody>
          <a:bodyPr>
            <a:normAutofit/>
          </a:bodyPr>
          <a:lstStyle/>
          <a:p>
            <a:r>
              <a:rPr lang="en-CA" sz="6000" dirty="0" smtClean="0">
                <a:latin typeface="Georgia" panose="02040502050405020303" pitchFamily="18" charset="0"/>
              </a:rPr>
              <a:t>Disasters</a:t>
            </a:r>
            <a:endParaRPr lang="en-CA" sz="6000" dirty="0">
              <a:latin typeface="Georgia" panose="02040502050405020303" pitchFamily="18" charset="0"/>
            </a:endParaRPr>
          </a:p>
        </p:txBody>
      </p:sp>
      <p:sp>
        <p:nvSpPr>
          <p:cNvPr id="6" name="Text Placeholder 5"/>
          <p:cNvSpPr>
            <a:spLocks noGrp="1"/>
          </p:cNvSpPr>
          <p:nvPr>
            <p:ph type="body" sz="half" idx="2"/>
          </p:nvPr>
        </p:nvSpPr>
        <p:spPr>
          <a:xfrm>
            <a:off x="839788" y="2057400"/>
            <a:ext cx="4300924" cy="3384395"/>
          </a:xfrm>
        </p:spPr>
        <p:txBody>
          <a:bodyPr>
            <a:normAutofit fontScale="70000" lnSpcReduction="20000"/>
          </a:bodyPr>
          <a:lstStyle/>
          <a:p>
            <a:pPr>
              <a:lnSpc>
                <a:spcPct val="120000"/>
              </a:lnSpc>
            </a:pPr>
            <a:r>
              <a:rPr lang="en-CA" sz="2800" dirty="0" smtClean="0">
                <a:latin typeface="Georgia" panose="02040502050405020303" pitchFamily="18" charset="0"/>
              </a:rPr>
              <a:t>Library of </a:t>
            </a:r>
            <a:r>
              <a:rPr lang="en-CA" sz="2800" dirty="0" err="1" smtClean="0">
                <a:latin typeface="Georgia" panose="02040502050405020303" pitchFamily="18" charset="0"/>
              </a:rPr>
              <a:t>Celsus</a:t>
            </a:r>
            <a:r>
              <a:rPr lang="en-CA" sz="2800" dirty="0">
                <a:latin typeface="Georgia" panose="02040502050405020303" pitchFamily="18" charset="0"/>
              </a:rPr>
              <a:t>, Ephesus, Anatolia, now part of </a:t>
            </a:r>
            <a:r>
              <a:rPr lang="en-CA" sz="2800" dirty="0" err="1">
                <a:latin typeface="Georgia" panose="02040502050405020303" pitchFamily="18" charset="0"/>
              </a:rPr>
              <a:t>Selçuk</a:t>
            </a:r>
            <a:r>
              <a:rPr lang="en-CA" sz="2800" dirty="0">
                <a:latin typeface="Georgia" panose="02040502050405020303" pitchFamily="18" charset="0"/>
              </a:rPr>
              <a:t>, </a:t>
            </a:r>
            <a:r>
              <a:rPr lang="en-CA" sz="2800" dirty="0" smtClean="0">
                <a:latin typeface="Georgia" panose="02040502050405020303" pitchFamily="18" charset="0"/>
              </a:rPr>
              <a:t>Turkey – destroyed by earthquake and/or fire and/or Goth invasion in 3</a:t>
            </a:r>
            <a:r>
              <a:rPr lang="en-CA" sz="2800" baseline="30000" dirty="0" smtClean="0">
                <a:latin typeface="Georgia" panose="02040502050405020303" pitchFamily="18" charset="0"/>
              </a:rPr>
              <a:t>rd</a:t>
            </a:r>
            <a:r>
              <a:rPr lang="en-CA" sz="2800" dirty="0" smtClean="0">
                <a:latin typeface="Georgia" panose="02040502050405020303" pitchFamily="18" charset="0"/>
              </a:rPr>
              <a:t> century AD.</a:t>
            </a:r>
          </a:p>
          <a:p>
            <a:endParaRPr lang="en-CA" dirty="0"/>
          </a:p>
          <a:p>
            <a:endParaRPr lang="en-CA" dirty="0" smtClean="0"/>
          </a:p>
          <a:p>
            <a:endParaRPr lang="en-CA" dirty="0"/>
          </a:p>
          <a:p>
            <a:endParaRPr lang="en-CA" dirty="0" smtClean="0"/>
          </a:p>
          <a:p>
            <a:endParaRPr lang="en-CA" dirty="0"/>
          </a:p>
          <a:p>
            <a:r>
              <a:rPr lang="en-CA" dirty="0" smtClean="0"/>
              <a:t>Photo: </a:t>
            </a:r>
            <a:r>
              <a:rPr lang="en-CA" dirty="0" err="1" smtClean="0"/>
              <a:t>Benh</a:t>
            </a:r>
            <a:r>
              <a:rPr lang="en-CA" dirty="0" smtClean="0"/>
              <a:t> </a:t>
            </a:r>
            <a:r>
              <a:rPr lang="en-CA" dirty="0"/>
              <a:t>LIEU SONG - Own work, CC BY-SA 3.0, https://commons.wikimedia.org/w/index.php?curid=15578063</a:t>
            </a:r>
          </a:p>
        </p:txBody>
      </p:sp>
      <p:pic>
        <p:nvPicPr>
          <p:cNvPr id="2050" name="Picture 2" descr="Ephesus Celsus Library Façad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5538" y="1003610"/>
            <a:ext cx="5479660" cy="424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0899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70299" y="416312"/>
            <a:ext cx="6972300" cy="5334000"/>
          </a:xfrm>
          <a:prstGeom prst="rect">
            <a:avLst/>
          </a:prstGeom>
        </p:spPr>
      </p:pic>
      <p:sp>
        <p:nvSpPr>
          <p:cNvPr id="5" name="TextBox 4"/>
          <p:cNvSpPr txBox="1"/>
          <p:nvPr/>
        </p:nvSpPr>
        <p:spPr>
          <a:xfrm>
            <a:off x="702526" y="546410"/>
            <a:ext cx="3036353" cy="3693319"/>
          </a:xfrm>
          <a:prstGeom prst="rect">
            <a:avLst/>
          </a:prstGeom>
          <a:noFill/>
        </p:spPr>
        <p:txBody>
          <a:bodyPr wrap="square" rtlCol="0">
            <a:spAutoFit/>
          </a:bodyPr>
          <a:lstStyle/>
          <a:p>
            <a:r>
              <a:rPr lang="en-CA" dirty="0" smtClean="0"/>
              <a:t>Canadian Ice Core Archive:</a:t>
            </a:r>
          </a:p>
          <a:p>
            <a:r>
              <a:rPr lang="en-CA" dirty="0" smtClean="0"/>
              <a:t>Freezer fails, </a:t>
            </a:r>
            <a:r>
              <a:rPr lang="en-CA" dirty="0"/>
              <a:t> </a:t>
            </a:r>
            <a:r>
              <a:rPr lang="en-CA" dirty="0" smtClean="0"/>
              <a:t>temperature rises to </a:t>
            </a:r>
            <a:r>
              <a:rPr lang="en-CA" dirty="0"/>
              <a:t>about 100 </a:t>
            </a:r>
            <a:r>
              <a:rPr lang="en-CA" dirty="0" smtClean="0"/>
              <a:t>degrees F, ice core samples from Canadian Arctic “</a:t>
            </a:r>
            <a:r>
              <a:rPr lang="en-CA" dirty="0"/>
              <a:t>which contained 22,000 years’ worth of atmospheric information, were entirely or partially </a:t>
            </a:r>
            <a:r>
              <a:rPr lang="en-CA" dirty="0" smtClean="0"/>
              <a:t>destroyed” (Martin Sharp, cited by Tatiana Schlossberg, “An Ice Scientist’s Worst Nightmare,” New York Times, 11 April 2017)</a:t>
            </a:r>
            <a:endParaRPr lang="en-CA" dirty="0"/>
          </a:p>
        </p:txBody>
      </p:sp>
    </p:spTree>
    <p:extLst>
      <p:ext uri="{BB962C8B-B14F-4D97-AF65-F5344CB8AC3E}">
        <p14:creationId xmlns:p14="http://schemas.microsoft.com/office/powerpoint/2010/main" val="28994726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Risk Mitigation</a:t>
            </a:r>
            <a:endParaRPr lang="en-CA" dirty="0"/>
          </a:p>
        </p:txBody>
      </p:sp>
      <p:sp>
        <p:nvSpPr>
          <p:cNvPr id="6" name="TextBox 5"/>
          <p:cNvSpPr txBox="1"/>
          <p:nvPr/>
        </p:nvSpPr>
        <p:spPr>
          <a:xfrm>
            <a:off x="1070518" y="2932771"/>
            <a:ext cx="9846526" cy="2923877"/>
          </a:xfrm>
          <a:prstGeom prst="rect">
            <a:avLst/>
          </a:prstGeom>
          <a:noFill/>
        </p:spPr>
        <p:txBody>
          <a:bodyPr wrap="square" rtlCol="0">
            <a:spAutoFit/>
          </a:bodyPr>
          <a:lstStyle/>
          <a:p>
            <a:pPr marL="285750" indent="-285750">
              <a:buFont typeface="Arial" panose="020B0604020202020204" pitchFamily="34" charset="0"/>
              <a:buChar char="•"/>
            </a:pPr>
            <a:r>
              <a:rPr lang="en-CA" sz="2300" dirty="0" smtClean="0"/>
              <a:t>“collection </a:t>
            </a:r>
            <a:r>
              <a:rPr lang="en-CA" sz="2300" dirty="0"/>
              <a:t>evacuation risks, prompted by wildfires, floods, and hurricanes</a:t>
            </a:r>
          </a:p>
          <a:p>
            <a:pPr marL="285750" indent="-285750">
              <a:buFont typeface="Arial" panose="020B0604020202020204" pitchFamily="34" charset="0"/>
              <a:buChar char="•"/>
            </a:pPr>
            <a:r>
              <a:rPr lang="en-CA" sz="2300" dirty="0" smtClean="0"/>
              <a:t>“long-term </a:t>
            </a:r>
            <a:r>
              <a:rPr lang="en-CA" sz="2300" dirty="0"/>
              <a:t>relocation decisions due to sea-level rise and coastal erosion, or if a weather event is so devastating, rebuilding is inadvisable or impossible</a:t>
            </a:r>
          </a:p>
          <a:p>
            <a:pPr marL="285750" indent="-285750">
              <a:buFont typeface="Arial" panose="020B0604020202020204" pitchFamily="34" charset="0"/>
              <a:buChar char="•"/>
            </a:pPr>
            <a:r>
              <a:rPr lang="en-CA" sz="2300" dirty="0" smtClean="0"/>
              <a:t>“increasing </a:t>
            </a:r>
            <a:r>
              <a:rPr lang="en-CA" sz="2300" dirty="0"/>
              <a:t>infrastructure and preservation costs when current HVAC systems can’t keep up with future increases in temperature and </a:t>
            </a:r>
            <a:r>
              <a:rPr lang="en-CA" sz="2300" dirty="0" smtClean="0"/>
              <a:t>humidity” (</a:t>
            </a:r>
            <a:r>
              <a:rPr lang="en-CA" sz="2300" dirty="0" err="1" smtClean="0"/>
              <a:t>Eira</a:t>
            </a:r>
            <a:r>
              <a:rPr lang="en-CA" sz="2300" dirty="0" smtClean="0"/>
              <a:t> Tansey, “When the Unbearable Becomes Inevitable:  Archives and </a:t>
            </a:r>
            <a:r>
              <a:rPr lang="en-CA" sz="2300" dirty="0"/>
              <a:t>Climate Change,” 2017, </a:t>
            </a:r>
            <a:r>
              <a:rPr lang="en-CA" sz="2300" dirty="0">
                <a:hlinkClick r:id="rId2"/>
              </a:rPr>
              <a:t>http://eiratansey.com/2017/05/16/fierce-urgencies-2017</a:t>
            </a:r>
            <a:r>
              <a:rPr lang="en-CA" sz="2300" dirty="0" smtClean="0">
                <a:hlinkClick r:id="rId2"/>
              </a:rPr>
              <a:t>/</a:t>
            </a:r>
            <a:r>
              <a:rPr lang="en-CA" sz="2300" dirty="0" smtClean="0"/>
              <a:t>)</a:t>
            </a:r>
          </a:p>
          <a:p>
            <a:pPr marL="285750" indent="-285750">
              <a:buFont typeface="Arial" panose="020B0604020202020204" pitchFamily="34" charset="0"/>
              <a:buChar char="•"/>
            </a:pPr>
            <a:r>
              <a:rPr lang="en-CA" sz="2300" dirty="0" smtClean="0"/>
              <a:t>LOCKSS, dark archives, community building </a:t>
            </a:r>
            <a:endParaRPr lang="en-CA" sz="2300" dirty="0"/>
          </a:p>
        </p:txBody>
      </p:sp>
      <p:pic>
        <p:nvPicPr>
          <p:cNvPr id="7" name="Picture 6"/>
          <p:cNvPicPr>
            <a:picLocks noChangeAspect="1"/>
          </p:cNvPicPr>
          <p:nvPr/>
        </p:nvPicPr>
        <p:blipFill>
          <a:blip r:embed="rId3"/>
          <a:stretch>
            <a:fillRect/>
          </a:stretch>
        </p:blipFill>
        <p:spPr>
          <a:xfrm>
            <a:off x="5993781" y="214079"/>
            <a:ext cx="4537848" cy="2481843"/>
          </a:xfrm>
          <a:prstGeom prst="rect">
            <a:avLst/>
          </a:prstGeom>
        </p:spPr>
      </p:pic>
    </p:spTree>
    <p:extLst>
      <p:ext uri="{BB962C8B-B14F-4D97-AF65-F5344CB8AC3E}">
        <p14:creationId xmlns:p14="http://schemas.microsoft.com/office/powerpoint/2010/main" val="1974248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015" y="233777"/>
            <a:ext cx="10515600" cy="1325563"/>
          </a:xfrm>
        </p:spPr>
        <p:txBody>
          <a:bodyPr>
            <a:normAutofit/>
          </a:bodyPr>
          <a:lstStyle/>
          <a:p>
            <a:r>
              <a:rPr lang="en-CA" sz="3600" dirty="0" smtClean="0"/>
              <a:t>Marginalized Communities:  Archival </a:t>
            </a:r>
            <a:r>
              <a:rPr lang="en-CA" sz="3600" dirty="0" smtClean="0"/>
              <a:t>Absence &amp; </a:t>
            </a:r>
            <a:r>
              <a:rPr lang="en-CA" sz="3600" dirty="0" smtClean="0"/>
              <a:t>Misrepresentation</a:t>
            </a:r>
            <a:endParaRPr lang="en-CA" sz="3600" dirty="0"/>
          </a:p>
        </p:txBody>
      </p:sp>
      <p:pic>
        <p:nvPicPr>
          <p:cNvPr id="8" name="Picture 7"/>
          <p:cNvPicPr>
            <a:picLocks noChangeAspect="1"/>
          </p:cNvPicPr>
          <p:nvPr/>
        </p:nvPicPr>
        <p:blipFill>
          <a:blip r:embed="rId2"/>
          <a:stretch>
            <a:fillRect/>
          </a:stretch>
        </p:blipFill>
        <p:spPr>
          <a:xfrm>
            <a:off x="972015" y="1559340"/>
            <a:ext cx="10720090" cy="4882180"/>
          </a:xfrm>
          <a:prstGeom prst="rect">
            <a:avLst/>
          </a:prstGeom>
        </p:spPr>
      </p:pic>
    </p:spTree>
    <p:extLst>
      <p:ext uri="{BB962C8B-B14F-4D97-AF65-F5344CB8AC3E}">
        <p14:creationId xmlns:p14="http://schemas.microsoft.com/office/powerpoint/2010/main" val="4231833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1" y="776289"/>
            <a:ext cx="44577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881" y="1248820"/>
            <a:ext cx="4241075" cy="398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4098" idx="3"/>
          </p:cNvCxnSpPr>
          <p:nvPr/>
        </p:nvCxnSpPr>
        <p:spPr>
          <a:xfrm>
            <a:off x="5130956" y="3240611"/>
            <a:ext cx="3365344" cy="397939"/>
          </a:xfrm>
          <a:prstGeom prst="straightConnector1">
            <a:avLst/>
          </a:prstGeom>
          <a:ln w="5080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7118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015" y="233777"/>
            <a:ext cx="10515600" cy="1325563"/>
          </a:xfrm>
        </p:spPr>
        <p:txBody>
          <a:bodyPr>
            <a:normAutofit/>
          </a:bodyPr>
          <a:lstStyle/>
          <a:p>
            <a:r>
              <a:rPr lang="en-CA" sz="3600" dirty="0" smtClean="0"/>
              <a:t>Marginalized Communities:  Archival </a:t>
            </a:r>
            <a:r>
              <a:rPr lang="en-CA" sz="3600" dirty="0" smtClean="0"/>
              <a:t>Absence &amp; </a:t>
            </a:r>
            <a:r>
              <a:rPr lang="en-CA" sz="3600" dirty="0" smtClean="0"/>
              <a:t>Misrepresentation</a:t>
            </a:r>
            <a:endParaRPr lang="en-CA" sz="3600" dirty="0"/>
          </a:p>
        </p:txBody>
      </p:sp>
      <p:pic>
        <p:nvPicPr>
          <p:cNvPr id="4" name="Content Placeholder 3"/>
          <p:cNvPicPr>
            <a:picLocks noGrp="1" noChangeAspect="1"/>
          </p:cNvPicPr>
          <p:nvPr>
            <p:ph idx="1"/>
          </p:nvPr>
        </p:nvPicPr>
        <p:blipFill rotWithShape="1">
          <a:blip r:embed="rId2"/>
          <a:srcRect r="16686" b="48421"/>
          <a:stretch/>
        </p:blipFill>
        <p:spPr>
          <a:xfrm>
            <a:off x="5372622" y="914774"/>
            <a:ext cx="6070329" cy="1159890"/>
          </a:xfrm>
          <a:prstGeom prst="rect">
            <a:avLst/>
          </a:prstGeom>
        </p:spPr>
      </p:pic>
      <p:pic>
        <p:nvPicPr>
          <p:cNvPr id="5" name="Picture 4"/>
          <p:cNvPicPr>
            <a:picLocks noChangeAspect="1"/>
          </p:cNvPicPr>
          <p:nvPr/>
        </p:nvPicPr>
        <p:blipFill>
          <a:blip r:embed="rId3"/>
          <a:stretch>
            <a:fillRect/>
          </a:stretch>
        </p:blipFill>
        <p:spPr>
          <a:xfrm>
            <a:off x="792717" y="5375440"/>
            <a:ext cx="7467600" cy="1095375"/>
          </a:xfrm>
          <a:prstGeom prst="rect">
            <a:avLst/>
          </a:prstGeom>
        </p:spPr>
      </p:pic>
      <p:pic>
        <p:nvPicPr>
          <p:cNvPr id="6" name="Picture 5"/>
          <p:cNvPicPr>
            <a:picLocks noChangeAspect="1"/>
          </p:cNvPicPr>
          <p:nvPr/>
        </p:nvPicPr>
        <p:blipFill rotWithShape="1">
          <a:blip r:embed="rId4"/>
          <a:srcRect t="2802" b="1"/>
          <a:stretch/>
        </p:blipFill>
        <p:spPr>
          <a:xfrm>
            <a:off x="1051704" y="2303382"/>
            <a:ext cx="7448550" cy="1610914"/>
          </a:xfrm>
          <a:prstGeom prst="rect">
            <a:avLst/>
          </a:prstGeom>
        </p:spPr>
      </p:pic>
      <p:pic>
        <p:nvPicPr>
          <p:cNvPr id="7" name="Picture 6"/>
          <p:cNvPicPr>
            <a:picLocks noChangeAspect="1"/>
          </p:cNvPicPr>
          <p:nvPr/>
        </p:nvPicPr>
        <p:blipFill rotWithShape="1">
          <a:blip r:embed="rId5"/>
          <a:srcRect t="6851" r="11756" b="38944"/>
          <a:stretch/>
        </p:blipFill>
        <p:spPr>
          <a:xfrm>
            <a:off x="4034691" y="3914296"/>
            <a:ext cx="7573189" cy="1394018"/>
          </a:xfrm>
          <a:prstGeom prst="rect">
            <a:avLst/>
          </a:prstGeom>
        </p:spPr>
      </p:pic>
    </p:spTree>
    <p:extLst>
      <p:ext uri="{BB962C8B-B14F-4D97-AF65-F5344CB8AC3E}">
        <p14:creationId xmlns:p14="http://schemas.microsoft.com/office/powerpoint/2010/main" val="9321303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3414" r="4124"/>
          <a:stretch/>
        </p:blipFill>
        <p:spPr>
          <a:xfrm>
            <a:off x="1108933" y="800009"/>
            <a:ext cx="9833810" cy="4532130"/>
          </a:xfrm>
          <a:prstGeom prst="rect">
            <a:avLst/>
          </a:prstGeom>
        </p:spPr>
      </p:pic>
    </p:spTree>
    <p:extLst>
      <p:ext uri="{BB962C8B-B14F-4D97-AF65-F5344CB8AC3E}">
        <p14:creationId xmlns:p14="http://schemas.microsoft.com/office/powerpoint/2010/main" val="39592082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MUKURTU</a:t>
            </a:r>
            <a:endParaRPr lang="en-CA" dirty="0"/>
          </a:p>
        </p:txBody>
      </p:sp>
      <p:sp>
        <p:nvSpPr>
          <p:cNvPr id="5" name="Content Placeholder 4"/>
          <p:cNvSpPr>
            <a:spLocks noGrp="1"/>
          </p:cNvSpPr>
          <p:nvPr>
            <p:ph sz="half" idx="2"/>
          </p:nvPr>
        </p:nvSpPr>
        <p:spPr/>
        <p:txBody>
          <a:bodyPr/>
          <a:lstStyle/>
          <a:p>
            <a:pPr marL="0" indent="0">
              <a:buNone/>
            </a:pPr>
            <a:r>
              <a:rPr lang="en-CA" dirty="0" smtClean="0"/>
              <a:t>“</a:t>
            </a:r>
            <a:r>
              <a:rPr lang="en-CA" dirty="0" err="1"/>
              <a:t>Mukurtu</a:t>
            </a:r>
            <a:r>
              <a:rPr lang="en-CA" dirty="0"/>
              <a:t> (MOOK-</a:t>
            </a:r>
            <a:r>
              <a:rPr lang="en-CA" dirty="0" err="1"/>
              <a:t>oo</a:t>
            </a:r>
            <a:r>
              <a:rPr lang="en-CA" dirty="0"/>
              <a:t>-too) is a grassroots project aiming to empower communities to manage, share, narrate, and exchange their digital heritage in culturally relevant and ethically-minded ways</a:t>
            </a:r>
            <a:r>
              <a:rPr lang="en-CA" dirty="0" smtClean="0"/>
              <a:t>.”</a:t>
            </a:r>
          </a:p>
          <a:p>
            <a:pPr marL="0" indent="0">
              <a:buNone/>
            </a:pPr>
            <a:endParaRPr lang="en-CA" dirty="0"/>
          </a:p>
          <a:p>
            <a:pPr marL="0" indent="0">
              <a:buNone/>
            </a:pPr>
            <a:r>
              <a:rPr lang="en-CA" dirty="0"/>
              <a:t> </a:t>
            </a:r>
          </a:p>
        </p:txBody>
      </p:sp>
      <p:pic>
        <p:nvPicPr>
          <p:cNvPr id="1026" name="Picture 2" descr="Mukurtu CMS"/>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3391233" cy="339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2821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MUKURTU</a:t>
            </a:r>
            <a:endParaRPr lang="en-CA" dirty="0"/>
          </a:p>
        </p:txBody>
      </p:sp>
      <p:sp>
        <p:nvSpPr>
          <p:cNvPr id="5" name="Content Placeholder 4"/>
          <p:cNvSpPr>
            <a:spLocks noGrp="1"/>
          </p:cNvSpPr>
          <p:nvPr>
            <p:ph sz="half" idx="2"/>
          </p:nvPr>
        </p:nvSpPr>
        <p:spPr>
          <a:xfrm>
            <a:off x="4774018" y="390008"/>
            <a:ext cx="6666613" cy="6078205"/>
          </a:xfrm>
        </p:spPr>
        <p:txBody>
          <a:bodyPr>
            <a:noAutofit/>
          </a:bodyPr>
          <a:lstStyle/>
          <a:p>
            <a:pPr marL="0" indent="0">
              <a:lnSpc>
                <a:spcPct val="120000"/>
              </a:lnSpc>
              <a:buNone/>
            </a:pPr>
            <a:r>
              <a:rPr lang="en-CA" sz="2100" dirty="0" smtClean="0">
                <a:latin typeface="Georgia" panose="02040502050405020303" pitchFamily="18" charset="0"/>
              </a:rPr>
              <a:t>“In </a:t>
            </a:r>
            <a:r>
              <a:rPr lang="en-CA" sz="2100" dirty="0">
                <a:latin typeface="Georgia" panose="02040502050405020303" pitchFamily="18" charset="0"/>
              </a:rPr>
              <a:t>2007, </a:t>
            </a:r>
            <a:r>
              <a:rPr lang="en-CA" sz="2100" dirty="0" err="1">
                <a:latin typeface="Georgia" panose="02040502050405020303" pitchFamily="18" charset="0"/>
              </a:rPr>
              <a:t>Warumungu</a:t>
            </a:r>
            <a:r>
              <a:rPr lang="en-CA" sz="2100" dirty="0">
                <a:latin typeface="Georgia" panose="02040502050405020303" pitchFamily="18" charset="0"/>
              </a:rPr>
              <a:t> community members collaborated with Kim Christen and Craig Dietrich to produce the </a:t>
            </a:r>
            <a:r>
              <a:rPr lang="en-CA" sz="2100" dirty="0" err="1">
                <a:latin typeface="Georgia" panose="02040502050405020303" pitchFamily="18" charset="0"/>
              </a:rPr>
              <a:t>Mukurtu</a:t>
            </a:r>
            <a:r>
              <a:rPr lang="en-CA" sz="2100" dirty="0">
                <a:latin typeface="Georgia" panose="02040502050405020303" pitchFamily="18" charset="0"/>
              </a:rPr>
              <a:t> </a:t>
            </a:r>
            <a:r>
              <a:rPr lang="en-CA" sz="2100" dirty="0" err="1">
                <a:latin typeface="Georgia" panose="02040502050405020303" pitchFamily="18" charset="0"/>
              </a:rPr>
              <a:t>Wumpurrarni-kari</a:t>
            </a:r>
            <a:r>
              <a:rPr lang="en-CA" sz="2100" dirty="0">
                <a:latin typeface="Georgia" panose="02040502050405020303" pitchFamily="18" charset="0"/>
              </a:rPr>
              <a:t> Archive. </a:t>
            </a:r>
            <a:endParaRPr lang="en-CA" sz="2100" dirty="0" smtClean="0">
              <a:latin typeface="Georgia" panose="02040502050405020303" pitchFamily="18" charset="0"/>
            </a:endParaRPr>
          </a:p>
          <a:p>
            <a:pPr marL="0" indent="0">
              <a:lnSpc>
                <a:spcPct val="120000"/>
              </a:lnSpc>
              <a:buNone/>
            </a:pPr>
            <a:r>
              <a:rPr lang="en-CA" sz="2100" dirty="0" err="1" smtClean="0">
                <a:latin typeface="Georgia" panose="02040502050405020303" pitchFamily="18" charset="0"/>
              </a:rPr>
              <a:t>Mukurtu</a:t>
            </a:r>
            <a:r>
              <a:rPr lang="en-CA" sz="2100" dirty="0" smtClean="0">
                <a:latin typeface="Georgia" panose="02040502050405020303" pitchFamily="18" charset="0"/>
              </a:rPr>
              <a:t> </a:t>
            </a:r>
            <a:r>
              <a:rPr lang="en-CA" sz="2100" dirty="0">
                <a:latin typeface="Georgia" panose="02040502050405020303" pitchFamily="18" charset="0"/>
              </a:rPr>
              <a:t>is a </a:t>
            </a:r>
            <a:r>
              <a:rPr lang="en-CA" sz="2100" dirty="0" err="1">
                <a:latin typeface="Georgia" panose="02040502050405020303" pitchFamily="18" charset="0"/>
              </a:rPr>
              <a:t>Warumungu</a:t>
            </a:r>
            <a:r>
              <a:rPr lang="en-CA" sz="2100" dirty="0">
                <a:latin typeface="Georgia" panose="02040502050405020303" pitchFamily="18" charset="0"/>
              </a:rPr>
              <a:t> word meaning ‘dilly bag’ or a safe keeping place for sacred materials. </a:t>
            </a:r>
            <a:r>
              <a:rPr lang="en-CA" sz="2100" dirty="0" err="1">
                <a:latin typeface="Georgia" panose="02040502050405020303" pitchFamily="18" charset="0"/>
              </a:rPr>
              <a:t>Warumungu</a:t>
            </a:r>
            <a:r>
              <a:rPr lang="en-CA" sz="2100" dirty="0">
                <a:latin typeface="Georgia" panose="02040502050405020303" pitchFamily="18" charset="0"/>
              </a:rPr>
              <a:t> elder, Michael </a:t>
            </a:r>
            <a:r>
              <a:rPr lang="en-CA" sz="2100" dirty="0" err="1">
                <a:latin typeface="Georgia" panose="02040502050405020303" pitchFamily="18" charset="0"/>
              </a:rPr>
              <a:t>Jampin</a:t>
            </a:r>
            <a:r>
              <a:rPr lang="en-CA" sz="2100" dirty="0">
                <a:latin typeface="Georgia" panose="02040502050405020303" pitchFamily="18" charset="0"/>
              </a:rPr>
              <a:t> Jones chose </a:t>
            </a:r>
            <a:r>
              <a:rPr lang="en-CA" sz="2100" dirty="0" err="1">
                <a:latin typeface="Georgia" panose="02040502050405020303" pitchFamily="18" charset="0"/>
              </a:rPr>
              <a:t>Mukurtu</a:t>
            </a:r>
            <a:r>
              <a:rPr lang="en-CA" sz="2100" dirty="0">
                <a:latin typeface="Georgia" panose="02040502050405020303" pitchFamily="18" charset="0"/>
              </a:rPr>
              <a:t> as the name for the community archive to remind users that the archive, too, is a safe keeping place where </a:t>
            </a:r>
            <a:r>
              <a:rPr lang="en-CA" sz="2100" dirty="0" err="1">
                <a:latin typeface="Georgia" panose="02040502050405020303" pitchFamily="18" charset="0"/>
              </a:rPr>
              <a:t>Warumungu</a:t>
            </a:r>
            <a:r>
              <a:rPr lang="en-CA" sz="2100" dirty="0">
                <a:latin typeface="Georgia" panose="02040502050405020303" pitchFamily="18" charset="0"/>
              </a:rPr>
              <a:t> people can share stories, knowledge, and cultural materials properly using their own protocols. </a:t>
            </a:r>
            <a:endParaRPr lang="en-CA" sz="2100" dirty="0" smtClean="0">
              <a:latin typeface="Georgia" panose="02040502050405020303" pitchFamily="18" charset="0"/>
            </a:endParaRPr>
          </a:p>
          <a:p>
            <a:pPr marL="0" indent="0">
              <a:lnSpc>
                <a:spcPct val="120000"/>
              </a:lnSpc>
              <a:buNone/>
            </a:pPr>
            <a:r>
              <a:rPr lang="en-CA" sz="2100" dirty="0" smtClean="0">
                <a:latin typeface="Georgia" panose="02040502050405020303" pitchFamily="18" charset="0"/>
              </a:rPr>
              <a:t>Growing </a:t>
            </a:r>
            <a:r>
              <a:rPr lang="en-CA" sz="2100" dirty="0">
                <a:latin typeface="Georgia" panose="02040502050405020303" pitchFamily="18" charset="0"/>
              </a:rPr>
              <a:t>from this community need, </a:t>
            </a:r>
            <a:r>
              <a:rPr lang="en-CA" sz="2100" dirty="0" err="1">
                <a:latin typeface="Georgia" panose="02040502050405020303" pitchFamily="18" charset="0"/>
              </a:rPr>
              <a:t>Mukurtu</a:t>
            </a:r>
            <a:r>
              <a:rPr lang="en-CA" sz="2100" dirty="0">
                <a:latin typeface="Georgia" panose="02040502050405020303" pitchFamily="18" charset="0"/>
              </a:rPr>
              <a:t> CMS is now an open source platform flexible enough to meet the needs of diverse communities who want to manage and share their digital cultural heritage in their own way, on their own terms</a:t>
            </a:r>
            <a:r>
              <a:rPr lang="en-CA" sz="2100" dirty="0" smtClean="0">
                <a:latin typeface="Georgia" panose="02040502050405020303" pitchFamily="18" charset="0"/>
              </a:rPr>
              <a:t>.”</a:t>
            </a:r>
            <a:endParaRPr lang="en-CA" sz="2100" dirty="0">
              <a:latin typeface="Georgia" panose="02040502050405020303" pitchFamily="18" charset="0"/>
            </a:endParaRPr>
          </a:p>
        </p:txBody>
      </p:sp>
      <p:pic>
        <p:nvPicPr>
          <p:cNvPr id="1026" name="Picture 2" descr="Mukurtu CMS"/>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804360"/>
            <a:ext cx="3469389" cy="3469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6011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78935"/>
            <a:ext cx="12192000" cy="5900129"/>
          </a:xfrm>
          <a:prstGeom prst="rect">
            <a:avLst/>
          </a:prstGeom>
        </p:spPr>
      </p:pic>
    </p:spTree>
    <p:extLst>
      <p:ext uri="{BB962C8B-B14F-4D97-AF65-F5344CB8AC3E}">
        <p14:creationId xmlns:p14="http://schemas.microsoft.com/office/powerpoint/2010/main" val="527978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Death in the Archives:  Bits against Ruins</a:t>
            </a:r>
            <a:endParaRPr lang="en-CA" dirty="0"/>
          </a:p>
        </p:txBody>
      </p:sp>
      <p:sp>
        <p:nvSpPr>
          <p:cNvPr id="3" name="Content Placeholder 2"/>
          <p:cNvSpPr>
            <a:spLocks noGrp="1"/>
          </p:cNvSpPr>
          <p:nvPr>
            <p:ph idx="1"/>
          </p:nvPr>
        </p:nvSpPr>
        <p:spPr>
          <a:xfrm>
            <a:off x="1739590" y="1825625"/>
            <a:ext cx="9614210" cy="4351338"/>
          </a:xfrm>
        </p:spPr>
        <p:txBody>
          <a:bodyPr/>
          <a:lstStyle/>
          <a:p>
            <a:pPr marL="0" indent="0">
              <a:buNone/>
            </a:pPr>
            <a:r>
              <a:rPr lang="en-CA" dirty="0" smtClean="0"/>
              <a:t>Communities of practice, ethics of care</a:t>
            </a:r>
          </a:p>
          <a:p>
            <a:pPr marL="0" indent="0">
              <a:buNone/>
            </a:pPr>
            <a:endParaRPr lang="en-CA" dirty="0" smtClean="0"/>
          </a:p>
          <a:p>
            <a:pPr marL="0" indent="0">
              <a:buNone/>
            </a:pPr>
            <a:endParaRPr lang="en-CA" dirty="0"/>
          </a:p>
        </p:txBody>
      </p:sp>
    </p:spTree>
    <p:extLst>
      <p:ext uri="{BB962C8B-B14F-4D97-AF65-F5344CB8AC3E}">
        <p14:creationId xmlns:p14="http://schemas.microsoft.com/office/powerpoint/2010/main" val="28314541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1680" y="1005840"/>
            <a:ext cx="8839200" cy="4814507"/>
          </a:xfrm>
        </p:spPr>
        <p:txBody>
          <a:bodyPr>
            <a:normAutofit fontScale="92500" lnSpcReduction="10000"/>
          </a:bodyPr>
          <a:lstStyle/>
          <a:p>
            <a:pPr marL="0" indent="0" fontAlgn="base">
              <a:buNone/>
            </a:pPr>
            <a:r>
              <a:rPr lang="en-CA" dirty="0" err="1">
                <a:latin typeface="Palatino Linotype" panose="02040502050505030304" pitchFamily="18" charset="0"/>
              </a:rPr>
              <a:t>Moððe</a:t>
            </a:r>
            <a:r>
              <a:rPr lang="en-CA" dirty="0">
                <a:latin typeface="Palatino Linotype" panose="02040502050505030304" pitchFamily="18" charset="0"/>
              </a:rPr>
              <a:t> word </a:t>
            </a:r>
            <a:r>
              <a:rPr lang="en-CA" dirty="0" err="1">
                <a:latin typeface="Palatino Linotype" panose="02040502050505030304" pitchFamily="18" charset="0"/>
              </a:rPr>
              <a:t>fræt</a:t>
            </a:r>
            <a:r>
              <a:rPr lang="en-CA" dirty="0">
                <a:latin typeface="Palatino Linotype" panose="02040502050505030304" pitchFamily="18" charset="0"/>
              </a:rPr>
              <a:t>.      Me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þuhte</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wrætlicu</a:t>
            </a:r>
            <a:r>
              <a:rPr lang="en-CA" dirty="0">
                <a:latin typeface="Palatino Linotype" panose="02040502050505030304" pitchFamily="18" charset="0"/>
              </a:rPr>
              <a:t> </a:t>
            </a:r>
            <a:r>
              <a:rPr lang="en-CA" dirty="0" err="1">
                <a:latin typeface="Palatino Linotype" panose="02040502050505030304" pitchFamily="18" charset="0"/>
              </a:rPr>
              <a:t>wyrd</a:t>
            </a:r>
            <a:r>
              <a:rPr lang="en-CA" dirty="0">
                <a:latin typeface="Palatino Linotype" panose="02040502050505030304" pitchFamily="18" charset="0"/>
              </a:rPr>
              <a:t>,     </a:t>
            </a:r>
            <a:r>
              <a:rPr lang="en-CA" dirty="0" err="1">
                <a:latin typeface="Palatino Linotype" panose="02040502050505030304" pitchFamily="18" charset="0"/>
              </a:rPr>
              <a:t>þa</a:t>
            </a:r>
            <a:r>
              <a:rPr lang="en-CA" dirty="0">
                <a:latin typeface="Palatino Linotype" panose="02040502050505030304" pitchFamily="18" charset="0"/>
              </a:rPr>
              <a:t> </a:t>
            </a:r>
            <a:r>
              <a:rPr lang="en-CA" dirty="0" err="1">
                <a:latin typeface="Palatino Linotype" panose="02040502050505030304" pitchFamily="18" charset="0"/>
              </a:rPr>
              <a:t>ic</a:t>
            </a:r>
            <a:r>
              <a:rPr lang="en-CA" dirty="0">
                <a:latin typeface="Palatino Linotype" panose="02040502050505030304" pitchFamily="18" charset="0"/>
              </a:rPr>
              <a:t> </a:t>
            </a:r>
            <a:r>
              <a:rPr lang="en-CA" dirty="0" err="1">
                <a:latin typeface="Palatino Linotype" panose="02040502050505030304" pitchFamily="18" charset="0"/>
              </a:rPr>
              <a:t>þæt</a:t>
            </a:r>
            <a:r>
              <a:rPr lang="en-CA" dirty="0">
                <a:latin typeface="Palatino Linotype" panose="02040502050505030304" pitchFamily="18" charset="0"/>
              </a:rPr>
              <a:t> </a:t>
            </a:r>
            <a:r>
              <a:rPr lang="en-CA" dirty="0" err="1">
                <a:latin typeface="Palatino Linotype" panose="02040502050505030304" pitchFamily="18" charset="0"/>
              </a:rPr>
              <a:t>wundor</a:t>
            </a:r>
            <a:r>
              <a:rPr lang="en-CA" dirty="0">
                <a:latin typeface="Palatino Linotype" panose="02040502050505030304" pitchFamily="18" charset="0"/>
              </a:rPr>
              <a:t> </a:t>
            </a:r>
            <a:r>
              <a:rPr lang="en-CA" dirty="0" err="1">
                <a:latin typeface="Palatino Linotype" panose="02040502050505030304" pitchFamily="18" charset="0"/>
              </a:rPr>
              <a:t>gefrægn</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þæt</a:t>
            </a:r>
            <a:r>
              <a:rPr lang="en-CA" dirty="0">
                <a:latin typeface="Palatino Linotype" panose="02040502050505030304" pitchFamily="18" charset="0"/>
              </a:rPr>
              <a:t> se </a:t>
            </a:r>
            <a:r>
              <a:rPr lang="en-CA" dirty="0" err="1">
                <a:latin typeface="Palatino Linotype" panose="02040502050505030304" pitchFamily="18" charset="0"/>
              </a:rPr>
              <a:t>wyrm</a:t>
            </a:r>
            <a:r>
              <a:rPr lang="en-CA" dirty="0">
                <a:latin typeface="Palatino Linotype" panose="02040502050505030304" pitchFamily="18" charset="0"/>
              </a:rPr>
              <a:t> </a:t>
            </a:r>
            <a:r>
              <a:rPr lang="en-CA" dirty="0" err="1">
                <a:latin typeface="Palatino Linotype" panose="02040502050505030304" pitchFamily="18" charset="0"/>
              </a:rPr>
              <a:t>forswealg</a:t>
            </a:r>
            <a:r>
              <a:rPr lang="en-CA" dirty="0">
                <a:latin typeface="Palatino Linotype" panose="02040502050505030304" pitchFamily="18" charset="0"/>
              </a:rPr>
              <a:t>     </a:t>
            </a:r>
            <a:r>
              <a:rPr lang="en-CA" dirty="0" err="1">
                <a:latin typeface="Palatino Linotype" panose="02040502050505030304" pitchFamily="18" charset="0"/>
              </a:rPr>
              <a:t>wera</a:t>
            </a:r>
            <a:r>
              <a:rPr lang="en-CA" dirty="0">
                <a:latin typeface="Palatino Linotype" panose="02040502050505030304" pitchFamily="18" charset="0"/>
              </a:rPr>
              <a:t> </a:t>
            </a:r>
            <a:r>
              <a:rPr lang="en-CA" dirty="0" err="1">
                <a:latin typeface="Palatino Linotype" panose="02040502050505030304" pitchFamily="18" charset="0"/>
              </a:rPr>
              <a:t>gied</a:t>
            </a:r>
            <a:r>
              <a:rPr lang="en-CA" dirty="0">
                <a:latin typeface="Palatino Linotype" panose="02040502050505030304" pitchFamily="18" charset="0"/>
              </a:rPr>
              <a:t> </a:t>
            </a:r>
            <a:r>
              <a:rPr lang="en-CA" dirty="0" err="1">
                <a:latin typeface="Palatino Linotype" panose="02040502050505030304" pitchFamily="18" charset="0"/>
              </a:rPr>
              <a:t>sumes</a:t>
            </a:r>
            <a:r>
              <a:rPr lang="en-CA" dirty="0">
                <a:latin typeface="Palatino Linotype" panose="02040502050505030304" pitchFamily="18" charset="0"/>
              </a:rPr>
              <a:t>,</a:t>
            </a:r>
            <a:br>
              <a:rPr lang="en-CA" dirty="0">
                <a:latin typeface="Palatino Linotype" panose="02040502050505030304" pitchFamily="18" charset="0"/>
              </a:rPr>
            </a:br>
            <a:r>
              <a:rPr lang="en-CA" dirty="0" err="1">
                <a:latin typeface="Palatino Linotype" panose="02040502050505030304" pitchFamily="18" charset="0"/>
              </a:rPr>
              <a:t>þeof</a:t>
            </a:r>
            <a:r>
              <a:rPr lang="en-CA" dirty="0">
                <a:latin typeface="Palatino Linotype" panose="02040502050505030304" pitchFamily="18" charset="0"/>
              </a:rPr>
              <a:t> in </a:t>
            </a:r>
            <a:r>
              <a:rPr lang="en-CA" dirty="0" err="1">
                <a:latin typeface="Palatino Linotype" panose="02040502050505030304" pitchFamily="18" charset="0"/>
              </a:rPr>
              <a:t>þystro</a:t>
            </a:r>
            <a:r>
              <a:rPr lang="en-CA" dirty="0">
                <a:latin typeface="Palatino Linotype" panose="02040502050505030304" pitchFamily="18" charset="0"/>
              </a:rPr>
              <a:t>,     </a:t>
            </a:r>
            <a:r>
              <a:rPr lang="en-CA" dirty="0" err="1">
                <a:latin typeface="Palatino Linotype" panose="02040502050505030304" pitchFamily="18" charset="0"/>
              </a:rPr>
              <a:t>þrymfæstne</a:t>
            </a:r>
            <a:r>
              <a:rPr lang="en-CA" dirty="0">
                <a:latin typeface="Palatino Linotype" panose="02040502050505030304" pitchFamily="18" charset="0"/>
              </a:rPr>
              <a:t> </a:t>
            </a:r>
            <a:r>
              <a:rPr lang="en-CA" dirty="0" err="1">
                <a:latin typeface="Palatino Linotype" panose="02040502050505030304" pitchFamily="18" charset="0"/>
              </a:rPr>
              <a:t>cwide</a:t>
            </a:r>
            <a:r>
              <a:rPr lang="en-CA" dirty="0">
                <a:latin typeface="Palatino Linotype" panose="02040502050505030304" pitchFamily="18" charset="0"/>
              </a:rPr>
              <a:t/>
            </a:r>
            <a:br>
              <a:rPr lang="en-CA" dirty="0">
                <a:latin typeface="Palatino Linotype" panose="02040502050505030304" pitchFamily="18" charset="0"/>
              </a:rPr>
            </a:br>
            <a:r>
              <a:rPr lang="en-CA" dirty="0" err="1" smtClean="0">
                <a:latin typeface="Palatino Linotype" panose="02040502050505030304" pitchFamily="18" charset="0"/>
              </a:rPr>
              <a:t>ond</a:t>
            </a:r>
            <a:r>
              <a:rPr lang="en-CA" dirty="0" smtClean="0">
                <a:latin typeface="Palatino Linotype" panose="02040502050505030304" pitchFamily="18" charset="0"/>
              </a:rPr>
              <a:t> </a:t>
            </a:r>
            <a:r>
              <a:rPr lang="en-CA" dirty="0" err="1">
                <a:latin typeface="Palatino Linotype" panose="02040502050505030304" pitchFamily="18" charset="0"/>
              </a:rPr>
              <a:t>þæs</a:t>
            </a:r>
            <a:r>
              <a:rPr lang="en-CA" dirty="0">
                <a:latin typeface="Palatino Linotype" panose="02040502050505030304" pitchFamily="18" charset="0"/>
              </a:rPr>
              <a:t> </a:t>
            </a:r>
            <a:r>
              <a:rPr lang="en-CA" dirty="0" err="1">
                <a:latin typeface="Palatino Linotype" panose="02040502050505030304" pitchFamily="18" charset="0"/>
              </a:rPr>
              <a:t>strangan</a:t>
            </a:r>
            <a:r>
              <a:rPr lang="en-CA" dirty="0">
                <a:latin typeface="Palatino Linotype" panose="02040502050505030304" pitchFamily="18" charset="0"/>
              </a:rPr>
              <a:t> </a:t>
            </a:r>
            <a:r>
              <a:rPr lang="en-CA" dirty="0" err="1">
                <a:latin typeface="Palatino Linotype" panose="02040502050505030304" pitchFamily="18" charset="0"/>
              </a:rPr>
              <a:t>staþol</a:t>
            </a:r>
            <a:r>
              <a:rPr lang="en-CA" dirty="0">
                <a:latin typeface="Palatino Linotype" panose="02040502050505030304" pitchFamily="18" charset="0"/>
              </a:rPr>
              <a:t>.    </a:t>
            </a:r>
            <a:r>
              <a:rPr lang="en-CA" dirty="0" err="1">
                <a:latin typeface="Palatino Linotype" panose="02040502050505030304" pitchFamily="18" charset="0"/>
              </a:rPr>
              <a:t>Stælgiest</a:t>
            </a:r>
            <a:r>
              <a:rPr lang="en-CA" dirty="0">
                <a:latin typeface="Palatino Linotype" panose="02040502050505030304" pitchFamily="18" charset="0"/>
              </a:rPr>
              <a:t> ne </a:t>
            </a:r>
            <a:r>
              <a:rPr lang="en-CA" dirty="0" err="1">
                <a:latin typeface="Palatino Linotype" panose="02040502050505030304" pitchFamily="18" charset="0"/>
              </a:rPr>
              <a:t>wæs</a:t>
            </a:r>
            <a:r>
              <a:rPr lang="en-CA" dirty="0">
                <a:latin typeface="Palatino Linotype" panose="02040502050505030304" pitchFamily="18" charset="0"/>
              </a:rPr>
              <a:t/>
            </a:r>
            <a:br>
              <a:rPr lang="en-CA" dirty="0">
                <a:latin typeface="Palatino Linotype" panose="02040502050505030304" pitchFamily="18" charset="0"/>
              </a:rPr>
            </a:br>
            <a:r>
              <a:rPr lang="en-CA" dirty="0" err="1">
                <a:latin typeface="Palatino Linotype" panose="02040502050505030304" pitchFamily="18" charset="0"/>
              </a:rPr>
              <a:t>wihte</a:t>
            </a:r>
            <a:r>
              <a:rPr lang="en-CA" dirty="0">
                <a:latin typeface="Palatino Linotype" panose="02040502050505030304" pitchFamily="18" charset="0"/>
              </a:rPr>
              <a:t> </a:t>
            </a:r>
            <a:r>
              <a:rPr lang="en-CA" dirty="0" err="1">
                <a:latin typeface="Palatino Linotype" panose="02040502050505030304" pitchFamily="18" charset="0"/>
              </a:rPr>
              <a:t>þy</a:t>
            </a:r>
            <a:r>
              <a:rPr lang="en-CA" dirty="0">
                <a:latin typeface="Palatino Linotype" panose="02040502050505030304" pitchFamily="18" charset="0"/>
              </a:rPr>
              <a:t> </a:t>
            </a:r>
            <a:r>
              <a:rPr lang="en-CA" dirty="0" err="1">
                <a:latin typeface="Palatino Linotype" panose="02040502050505030304" pitchFamily="18" charset="0"/>
              </a:rPr>
              <a:t>gleawra</a:t>
            </a:r>
            <a:r>
              <a:rPr lang="en-CA" dirty="0">
                <a:latin typeface="Palatino Linotype" panose="02040502050505030304" pitchFamily="18" charset="0"/>
              </a:rPr>
              <a:t>,    </a:t>
            </a:r>
            <a:r>
              <a:rPr lang="en-CA" dirty="0" err="1">
                <a:latin typeface="Palatino Linotype" panose="02040502050505030304" pitchFamily="18" charset="0"/>
              </a:rPr>
              <a:t>þe</a:t>
            </a:r>
            <a:r>
              <a:rPr lang="en-CA" dirty="0">
                <a:latin typeface="Palatino Linotype" panose="02040502050505030304" pitchFamily="18" charset="0"/>
              </a:rPr>
              <a:t> he </a:t>
            </a:r>
            <a:r>
              <a:rPr lang="en-CA" dirty="0" err="1">
                <a:latin typeface="Palatino Linotype" panose="02040502050505030304" pitchFamily="18" charset="0"/>
              </a:rPr>
              <a:t>þam</a:t>
            </a:r>
            <a:r>
              <a:rPr lang="en-CA" dirty="0">
                <a:latin typeface="Palatino Linotype" panose="02040502050505030304" pitchFamily="18" charset="0"/>
              </a:rPr>
              <a:t> </a:t>
            </a:r>
            <a:r>
              <a:rPr lang="en-CA" dirty="0" err="1">
                <a:latin typeface="Palatino Linotype" panose="02040502050505030304" pitchFamily="18" charset="0"/>
              </a:rPr>
              <a:t>wordum</a:t>
            </a:r>
            <a:r>
              <a:rPr lang="en-CA" dirty="0">
                <a:latin typeface="Palatino Linotype" panose="02040502050505030304" pitchFamily="18" charset="0"/>
              </a:rPr>
              <a:t> </a:t>
            </a:r>
            <a:r>
              <a:rPr lang="en-CA" dirty="0" err="1">
                <a:latin typeface="Palatino Linotype" panose="02040502050505030304" pitchFamily="18" charset="0"/>
              </a:rPr>
              <a:t>swealg</a:t>
            </a:r>
            <a:r>
              <a:rPr lang="en-CA" dirty="0">
                <a:latin typeface="Palatino Linotype" panose="02040502050505030304" pitchFamily="18" charset="0"/>
              </a:rPr>
              <a:t>.</a:t>
            </a:r>
          </a:p>
          <a:p>
            <a:pPr marL="0" indent="0" fontAlgn="base">
              <a:buNone/>
            </a:pPr>
            <a:r>
              <a:rPr lang="en-CA" dirty="0">
                <a:latin typeface="Palatino Linotype" panose="02040502050505030304" pitchFamily="18" charset="0"/>
              </a:rPr>
              <a:t> </a:t>
            </a:r>
          </a:p>
          <a:p>
            <a:pPr marL="0" indent="0" fontAlgn="base">
              <a:buNone/>
            </a:pPr>
            <a:r>
              <a:rPr lang="en-CA" dirty="0">
                <a:latin typeface="Palatino Linotype" panose="02040502050505030304" pitchFamily="18" charset="0"/>
              </a:rPr>
              <a:t>A moth ate words. That seemed to me</a:t>
            </a:r>
            <a:br>
              <a:rPr lang="en-CA" dirty="0">
                <a:latin typeface="Palatino Linotype" panose="02040502050505030304" pitchFamily="18" charset="0"/>
              </a:rPr>
            </a:br>
            <a:r>
              <a:rPr lang="en-CA" dirty="0">
                <a:latin typeface="Palatino Linotype" panose="02040502050505030304" pitchFamily="18" charset="0"/>
              </a:rPr>
              <a:t>a </a:t>
            </a:r>
            <a:r>
              <a:rPr lang="en-CA" dirty="0" smtClean="0">
                <a:latin typeface="Palatino Linotype" panose="02040502050505030304" pitchFamily="18" charset="0"/>
              </a:rPr>
              <a:t>marvellous </a:t>
            </a:r>
            <a:r>
              <a:rPr lang="en-CA" dirty="0" smtClean="0">
                <a:latin typeface="Palatino Linotype" panose="02040502050505030304" pitchFamily="18" charset="0"/>
              </a:rPr>
              <a:t>fate, </a:t>
            </a:r>
            <a:r>
              <a:rPr lang="en-CA" dirty="0">
                <a:latin typeface="Palatino Linotype" panose="02040502050505030304" pitchFamily="18" charset="0"/>
              </a:rPr>
              <a:t>when I heard about that wonder,</a:t>
            </a:r>
            <a:br>
              <a:rPr lang="en-CA" dirty="0">
                <a:latin typeface="Palatino Linotype" panose="02040502050505030304" pitchFamily="18" charset="0"/>
              </a:rPr>
            </a:br>
            <a:r>
              <a:rPr lang="en-CA" dirty="0">
                <a:latin typeface="Palatino Linotype" panose="02040502050505030304" pitchFamily="18" charset="0"/>
              </a:rPr>
              <a:t>that the </a:t>
            </a:r>
            <a:r>
              <a:rPr lang="en-CA" dirty="0" smtClean="0">
                <a:latin typeface="Palatino Linotype" panose="02040502050505030304" pitchFamily="18" charset="0"/>
              </a:rPr>
              <a:t>worm swallowed up a certain man’s song,</a:t>
            </a:r>
            <a:r>
              <a:rPr lang="en-CA" dirty="0">
                <a:latin typeface="Palatino Linotype" panose="02040502050505030304" pitchFamily="18" charset="0"/>
              </a:rPr>
              <a:t/>
            </a:r>
            <a:br>
              <a:rPr lang="en-CA" dirty="0">
                <a:latin typeface="Palatino Linotype" panose="02040502050505030304" pitchFamily="18" charset="0"/>
              </a:rPr>
            </a:br>
            <a:r>
              <a:rPr lang="en-CA" dirty="0" smtClean="0">
                <a:latin typeface="Palatino Linotype" panose="02040502050505030304" pitchFamily="18" charset="0"/>
              </a:rPr>
              <a:t>the thief in darkness, a </a:t>
            </a:r>
            <a:r>
              <a:rPr lang="en-CA" dirty="0">
                <a:latin typeface="Palatino Linotype" panose="02040502050505030304" pitchFamily="18" charset="0"/>
              </a:rPr>
              <a:t>glory-fast speech</a:t>
            </a:r>
            <a:br>
              <a:rPr lang="en-CA" dirty="0">
                <a:latin typeface="Palatino Linotype" panose="02040502050505030304" pitchFamily="18" charset="0"/>
              </a:rPr>
            </a:br>
            <a:r>
              <a:rPr lang="en-CA" dirty="0" smtClean="0">
                <a:latin typeface="Palatino Linotype" panose="02040502050505030304" pitchFamily="18" charset="0"/>
              </a:rPr>
              <a:t>and </a:t>
            </a:r>
            <a:r>
              <a:rPr lang="en-CA" dirty="0">
                <a:latin typeface="Palatino Linotype" panose="02040502050505030304" pitchFamily="18" charset="0"/>
              </a:rPr>
              <a:t>its strong foundation. The stealing guest was not</a:t>
            </a:r>
            <a:br>
              <a:rPr lang="en-CA" dirty="0">
                <a:latin typeface="Palatino Linotype" panose="02040502050505030304" pitchFamily="18" charset="0"/>
              </a:rPr>
            </a:br>
            <a:r>
              <a:rPr lang="en-CA" dirty="0">
                <a:latin typeface="Palatino Linotype" panose="02040502050505030304" pitchFamily="18" charset="0"/>
              </a:rPr>
              <a:t>at all the </a:t>
            </a:r>
            <a:r>
              <a:rPr lang="en-CA" dirty="0" smtClean="0">
                <a:latin typeface="Palatino Linotype" panose="02040502050505030304" pitchFamily="18" charset="0"/>
              </a:rPr>
              <a:t>wiser, </a:t>
            </a:r>
            <a:r>
              <a:rPr lang="en-CA" dirty="0">
                <a:latin typeface="Palatino Linotype" panose="02040502050505030304" pitchFamily="18" charset="0"/>
              </a:rPr>
              <a:t>for those words </a:t>
            </a:r>
            <a:r>
              <a:rPr lang="en-CA" dirty="0" smtClean="0">
                <a:latin typeface="Palatino Linotype" panose="02040502050505030304" pitchFamily="18" charset="0"/>
              </a:rPr>
              <a:t>he </a:t>
            </a:r>
            <a:r>
              <a:rPr lang="en-CA" dirty="0">
                <a:latin typeface="Palatino Linotype" panose="02040502050505030304" pitchFamily="18" charset="0"/>
              </a:rPr>
              <a:t>swallowed.</a:t>
            </a:r>
          </a:p>
          <a:p>
            <a:pPr marL="0" indent="0">
              <a:buNone/>
            </a:pPr>
            <a:endParaRPr lang="en-CA" dirty="0"/>
          </a:p>
        </p:txBody>
      </p:sp>
    </p:spTree>
    <p:extLst>
      <p:ext uri="{BB962C8B-B14F-4D97-AF65-F5344CB8AC3E}">
        <p14:creationId xmlns:p14="http://schemas.microsoft.com/office/powerpoint/2010/main" val="36560496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0720"/>
            <a:ext cx="10515600" cy="5496243"/>
          </a:xfrm>
        </p:spPr>
        <p:txBody>
          <a:bodyPr>
            <a:normAutofit/>
          </a:bodyPr>
          <a:lstStyle/>
          <a:p>
            <a:r>
              <a:rPr lang="en-CA" b="1" dirty="0"/>
              <a:t>Archive</a:t>
            </a:r>
            <a:r>
              <a:rPr lang="en-CA" dirty="0"/>
              <a:t>:  a collection of records </a:t>
            </a:r>
          </a:p>
          <a:p>
            <a:r>
              <a:rPr lang="en-CA" b="1" dirty="0"/>
              <a:t>Metadata</a:t>
            </a:r>
            <a:r>
              <a:rPr lang="en-CA" dirty="0"/>
              <a:t>:  structured data describing data.  Think Author, Title, Date in your online library catalogue.</a:t>
            </a:r>
          </a:p>
          <a:p>
            <a:r>
              <a:rPr lang="en-CA" b="1" dirty="0"/>
              <a:t>Open-source:  </a:t>
            </a:r>
            <a:r>
              <a:rPr lang="en-CA" dirty="0"/>
              <a:t>Source code of a program is publicly available, and developers may study, modify, and redistribute the code.</a:t>
            </a:r>
          </a:p>
          <a:p>
            <a:r>
              <a:rPr lang="en-CA" b="1" dirty="0"/>
              <a:t>Migration</a:t>
            </a:r>
            <a:r>
              <a:rPr lang="en-CA" dirty="0"/>
              <a:t>:  taking data from an obsolete platform or standard into a new, more stable platform and standard</a:t>
            </a:r>
          </a:p>
          <a:p>
            <a:r>
              <a:rPr lang="en-CA" b="1" dirty="0"/>
              <a:t>Emulation</a:t>
            </a:r>
            <a:r>
              <a:rPr lang="en-CA" dirty="0"/>
              <a:t>:  accessing data on a new, more stable platform by building around it an environment like that in which it was originally created</a:t>
            </a:r>
          </a:p>
          <a:p>
            <a:r>
              <a:rPr lang="en-CA" b="1" dirty="0"/>
              <a:t>LOCKSS</a:t>
            </a:r>
            <a:r>
              <a:rPr lang="en-CA" dirty="0"/>
              <a:t>:  Lots of Copies Keep Stuff Safe</a:t>
            </a:r>
          </a:p>
          <a:p>
            <a:r>
              <a:rPr lang="en-CA" b="1" dirty="0"/>
              <a:t>Dark archives</a:t>
            </a:r>
            <a:r>
              <a:rPr lang="en-CA" dirty="0"/>
              <a:t>:  secret, inaccessible archives (disaster recovery)</a:t>
            </a:r>
          </a:p>
        </p:txBody>
      </p:sp>
    </p:spTree>
    <p:extLst>
      <p:ext uri="{BB962C8B-B14F-4D97-AF65-F5344CB8AC3E}">
        <p14:creationId xmlns:p14="http://schemas.microsoft.com/office/powerpoint/2010/main" val="1522836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81163" y="-91068"/>
            <a:ext cx="8518752" cy="6750404"/>
          </a:xfrm>
          <a:prstGeom prst="rect">
            <a:avLst/>
          </a:prstGeom>
        </p:spPr>
      </p:pic>
    </p:spTree>
    <p:extLst>
      <p:ext uri="{BB962C8B-B14F-4D97-AF65-F5344CB8AC3E}">
        <p14:creationId xmlns:p14="http://schemas.microsoft.com/office/powerpoint/2010/main" val="3811606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2265</TotalTime>
  <Words>3479</Words>
  <Application>Microsoft Office PowerPoint</Application>
  <PresentationFormat>Widescreen</PresentationFormat>
  <Paragraphs>311</Paragraphs>
  <Slides>87</Slides>
  <Notes>41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Georgia</vt:lpstr>
      <vt:lpstr>Palatino Linotype</vt:lpstr>
      <vt:lpstr>Office Theme</vt:lpstr>
      <vt:lpstr>Medieval Manuscripts</vt:lpstr>
      <vt:lpstr>The Exeter Book Riddles</vt:lpstr>
      <vt:lpstr>Making Parchment</vt:lpstr>
      <vt:lpstr>Making Parchment</vt:lpstr>
      <vt:lpstr>Writing</vt:lpstr>
      <vt:lpstr>Illumination</vt:lpstr>
      <vt:lpstr>Writing</vt:lpstr>
      <vt:lpstr>PowerPoint Presentation</vt:lpstr>
      <vt:lpstr>PowerPoint Presentation</vt:lpstr>
      <vt:lpstr>PowerPoint Presentation</vt:lpstr>
      <vt:lpstr>Early Printed Books</vt:lpstr>
      <vt:lpstr>PowerPoint Presentation</vt:lpstr>
      <vt:lpstr>PowerPoint Presentation</vt:lpstr>
      <vt:lpstr>PowerPoint Presentation</vt:lpstr>
      <vt:lpstr>Making &amp; Sustaining  Digital Archives</vt:lpstr>
      <vt:lpstr>Overview</vt:lpstr>
      <vt:lpstr>PowerPoint Presentation</vt:lpstr>
      <vt:lpstr>Bookworm Damage</vt:lpstr>
      <vt:lpstr>PowerPoint Presentation</vt:lpstr>
      <vt:lpstr>Making Parchment</vt:lpstr>
      <vt:lpstr>Making Parchment</vt:lpstr>
      <vt:lpstr>Writing</vt:lpstr>
      <vt:lpstr>PowerPoint Presentation</vt:lpstr>
      <vt:lpstr>PowerPoint Presentation</vt:lpstr>
      <vt:lpstr>PowerPoint Presentation</vt:lpstr>
      <vt:lpstr>Traditional Associations</vt:lpstr>
      <vt:lpstr>PowerPoint Presentation</vt:lpstr>
      <vt:lpstr>PowerPoint Presentation</vt:lpstr>
      <vt:lpstr>Digital Archives:  Egyptian Revolution (Born Digital)</vt:lpstr>
      <vt:lpstr>PowerPoint Presentation</vt:lpstr>
      <vt:lpstr>Born-Digital Projects</vt:lpstr>
      <vt:lpstr>Digitizing Parchment &amp; Paper</vt:lpstr>
      <vt:lpstr>PowerPoint Presentation</vt:lpstr>
      <vt:lpstr>PowerPoint Presentation</vt:lpstr>
      <vt:lpstr>PowerPoint Presentation</vt:lpstr>
      <vt:lpstr>PowerPoint Presentation</vt:lpstr>
      <vt:lpstr>PowerPoint Presentation</vt:lpstr>
      <vt:lpstr>Digitizing Manuscripts</vt:lpstr>
      <vt:lpstr>Digitizing Printed Books</vt:lpstr>
      <vt:lpstr>Digitizing Printed Books</vt:lpstr>
      <vt:lpstr>Digitizing Printed Books</vt:lpstr>
      <vt:lpstr>Digitizing Printed Books</vt:lpstr>
      <vt:lpstr>Digitizing Printed Books</vt:lpstr>
      <vt:lpstr>Digitization Errors</vt:lpstr>
      <vt:lpstr>Google Data Centre:  Server Farm</vt:lpstr>
      <vt:lpstr>“The Mirror of the World &amp; Its Memory”</vt:lpstr>
      <vt:lpstr>PowerPoint Presentation</vt:lpstr>
      <vt:lpstr>PowerPoint Presentation</vt:lpstr>
      <vt:lpstr>PowerPoint Presentation</vt:lpstr>
      <vt:lpstr>Digital Imaging of Endangered Books</vt:lpstr>
      <vt:lpstr>PowerPoint Presentation</vt:lpstr>
      <vt:lpstr>Hyperspectral or Multispectral Imaging</vt:lpstr>
      <vt:lpstr>Hyperspectral or Multispectral Imaging</vt:lpstr>
      <vt:lpstr>Archimedes Codex</vt:lpstr>
      <vt:lpstr>Herculaneum Scrolls</vt:lpstr>
      <vt:lpstr>The Declaration of Independence (draft)</vt:lpstr>
      <vt:lpstr>The Declaration of Independence (draft)</vt:lpstr>
      <vt:lpstr>PowerPoint Presentation</vt:lpstr>
      <vt:lpstr>PowerPoint Presentation</vt:lpstr>
      <vt:lpstr>Risks to Digital Archives</vt:lpstr>
      <vt:lpstr>PowerPoint Presentation</vt:lpstr>
      <vt:lpstr>Risks to Digital Archives</vt:lpstr>
      <vt:lpstr>Doomsday Book</vt:lpstr>
      <vt:lpstr>PowerPoint Presentation</vt:lpstr>
      <vt:lpstr>PowerPoint Presentation</vt:lpstr>
      <vt:lpstr>PowerPoint Presentation</vt:lpstr>
      <vt:lpstr>PowerPoint Presentation</vt:lpstr>
      <vt:lpstr>Dictionary of Old English Corpus:  1980s</vt:lpstr>
      <vt:lpstr>Dictionary of Old English Corpus:  2016</vt:lpstr>
      <vt:lpstr>Data Storage</vt:lpstr>
      <vt:lpstr>Hardware and Software Platforms</vt:lpstr>
      <vt:lpstr>Preservation Approaches</vt:lpstr>
      <vt:lpstr>The Internet Archive</vt:lpstr>
      <vt:lpstr>The Internet Archive:  Public Engagement</vt:lpstr>
      <vt:lpstr>Risk Mitigation</vt:lpstr>
      <vt:lpstr>Disasters</vt:lpstr>
      <vt:lpstr>PowerPoint Presentation</vt:lpstr>
      <vt:lpstr>Risk Mitigation</vt:lpstr>
      <vt:lpstr>Marginalized Communities:  Archival Absence &amp; Misrepresentation</vt:lpstr>
      <vt:lpstr>Marginalized Communities:  Archival Absence &amp; Misrepresentation</vt:lpstr>
      <vt:lpstr>PowerPoint Presentation</vt:lpstr>
      <vt:lpstr>MUKURTU</vt:lpstr>
      <vt:lpstr>MUKURTU</vt:lpstr>
      <vt:lpstr>PowerPoint Presentation</vt:lpstr>
      <vt:lpstr>Death in the Archives:  Bits against Ruins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Worm and the Book</dc:title>
  <dc:creator>Alexandra</dc:creator>
  <cp:lastModifiedBy>Alexandra Bolintineanu</cp:lastModifiedBy>
  <cp:revision>142</cp:revision>
  <cp:lastPrinted>2017-02-10T14:43:34Z</cp:lastPrinted>
  <dcterms:created xsi:type="dcterms:W3CDTF">2016-05-31T04:44:22Z</dcterms:created>
  <dcterms:modified xsi:type="dcterms:W3CDTF">2018-10-11T03:45:14Z</dcterms:modified>
</cp:coreProperties>
</file>